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sldIdLst>
    <p:sldId id="256" r:id="rId2"/>
    <p:sldId id="257" r:id="rId3"/>
    <p:sldId id="302" r:id="rId4"/>
    <p:sldId id="260" r:id="rId5"/>
    <p:sldId id="259" r:id="rId6"/>
    <p:sldId id="258" r:id="rId7"/>
    <p:sldId id="261" r:id="rId8"/>
    <p:sldId id="264" r:id="rId9"/>
    <p:sldId id="265" r:id="rId10"/>
    <p:sldId id="303" r:id="rId11"/>
    <p:sldId id="266" r:id="rId12"/>
    <p:sldId id="267" r:id="rId13"/>
    <p:sldId id="304" r:id="rId14"/>
    <p:sldId id="268" r:id="rId15"/>
    <p:sldId id="269" r:id="rId16"/>
    <p:sldId id="270" r:id="rId17"/>
    <p:sldId id="305" r:id="rId18"/>
    <p:sldId id="271" r:id="rId19"/>
    <p:sldId id="306" r:id="rId20"/>
    <p:sldId id="272" r:id="rId21"/>
    <p:sldId id="307" r:id="rId22"/>
    <p:sldId id="273" r:id="rId23"/>
    <p:sldId id="274" r:id="rId24"/>
    <p:sldId id="276" r:id="rId25"/>
    <p:sldId id="275" r:id="rId26"/>
    <p:sldId id="277" r:id="rId27"/>
    <p:sldId id="308" r:id="rId28"/>
    <p:sldId id="278" r:id="rId29"/>
    <p:sldId id="279" r:id="rId30"/>
    <p:sldId id="280" r:id="rId31"/>
    <p:sldId id="309" r:id="rId32"/>
    <p:sldId id="281" r:id="rId33"/>
    <p:sldId id="282" r:id="rId34"/>
    <p:sldId id="283" r:id="rId35"/>
    <p:sldId id="284" r:id="rId36"/>
    <p:sldId id="285" r:id="rId37"/>
    <p:sldId id="286" r:id="rId38"/>
    <p:sldId id="287" r:id="rId39"/>
    <p:sldId id="310" r:id="rId40"/>
    <p:sldId id="288" r:id="rId41"/>
    <p:sldId id="289" r:id="rId42"/>
    <p:sldId id="290" r:id="rId43"/>
    <p:sldId id="291" r:id="rId44"/>
    <p:sldId id="311" r:id="rId45"/>
    <p:sldId id="292" r:id="rId46"/>
    <p:sldId id="29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FE8315E-9193-4E73-8C9C-0ED827511383}">
          <p14:sldIdLst>
            <p14:sldId id="256"/>
          </p14:sldIdLst>
        </p14:section>
        <p14:section name="Housekeeping ; Introductions" id="{7E9AD39A-1B48-49E7-B6B0-DB2ECB070F60}">
          <p14:sldIdLst>
            <p14:sldId id="257"/>
            <p14:sldId id="302"/>
            <p14:sldId id="260"/>
            <p14:sldId id="259"/>
          </p14:sldIdLst>
        </p14:section>
        <p14:section name="Webinar Contents" id="{61498939-BC68-44ED-AF56-1683D7559843}">
          <p14:sldIdLst>
            <p14:sldId id="258"/>
          </p14:sldIdLst>
        </p14:section>
        <p14:section name="Introduction to Disabilities" id="{607CC038-743A-46E4-8411-DED939D47F65}">
          <p14:sldIdLst>
            <p14:sldId id="261"/>
            <p14:sldId id="264"/>
            <p14:sldId id="265"/>
            <p14:sldId id="303"/>
            <p14:sldId id="266"/>
            <p14:sldId id="267"/>
            <p14:sldId id="304"/>
          </p14:sldIdLst>
        </p14:section>
        <p14:section name="Introduction to Accessibility" id="{F741DEA7-E866-4D07-8A8E-56B29AD9AAF3}">
          <p14:sldIdLst>
            <p14:sldId id="268"/>
          </p14:sldIdLst>
        </p14:section>
        <p14:section name="Physical Accessibiilty" id="{9CD2985A-40D3-4BA7-8975-178907196A6C}">
          <p14:sldIdLst>
            <p14:sldId id="269"/>
            <p14:sldId id="270"/>
            <p14:sldId id="305"/>
            <p14:sldId id="271"/>
            <p14:sldId id="306"/>
          </p14:sldIdLst>
        </p14:section>
        <p14:section name="Digital Accessibility" id="{F753F515-5E57-491C-A79C-DFA0A5576CB5}">
          <p14:sldIdLst>
            <p14:sldId id="272"/>
            <p14:sldId id="307"/>
            <p14:sldId id="273"/>
            <p14:sldId id="274"/>
            <p14:sldId id="276"/>
            <p14:sldId id="275"/>
            <p14:sldId id="277"/>
            <p14:sldId id="308"/>
            <p14:sldId id="278"/>
            <p14:sldId id="279"/>
            <p14:sldId id="280"/>
            <p14:sldId id="309"/>
          </p14:sldIdLst>
        </p14:section>
        <p14:section name="Accessible Formats" id="{DF1EB324-8E99-40C7-8116-D377F73C6E08}">
          <p14:sldIdLst>
            <p14:sldId id="281"/>
            <p14:sldId id="282"/>
            <p14:sldId id="283"/>
            <p14:sldId id="284"/>
            <p14:sldId id="285"/>
            <p14:sldId id="286"/>
            <p14:sldId id="287"/>
            <p14:sldId id="310"/>
            <p14:sldId id="288"/>
          </p14:sldIdLst>
        </p14:section>
        <p14:section name="Strategies for Inclusive Events" id="{2B527A1D-44D0-454A-BFB7-D901E3FB1923}">
          <p14:sldIdLst>
            <p14:sldId id="289"/>
            <p14:sldId id="290"/>
          </p14:sldIdLst>
        </p14:section>
        <p14:section name="Free Ideas" id="{213F6779-6EC5-401F-88AC-83DD66B5E361}">
          <p14:sldIdLst>
            <p14:sldId id="291"/>
            <p14:sldId id="311"/>
          </p14:sldIdLst>
        </p14:section>
        <p14:section name="Closing" id="{FA0A1E88-7A95-4DAC-BA90-FB8AC43A6882}">
          <p14:sldIdLst>
            <p14:sldId id="292"/>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899" autoAdjust="0"/>
    <p:restoredTop sz="82989" autoAdjust="0"/>
  </p:normalViewPr>
  <p:slideViewPr>
    <p:cSldViewPr snapToGrid="0">
      <p:cViewPr varScale="1">
        <p:scale>
          <a:sx n="83" d="100"/>
          <a:sy n="83" d="100"/>
        </p:scale>
        <p:origin x="9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C46DC-1019-4A55-B891-5E6430790CC5}" type="datetimeFigureOut">
              <a:rPr lang="en-CA" smtClean="0"/>
              <a:t>2021-10-18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A3DC8-1570-4F5C-8E2A-095A7FF449C8}" type="slidenum">
              <a:rPr lang="en-CA" smtClean="0"/>
              <a:t>‹#›</a:t>
            </a:fld>
            <a:endParaRPr lang="en-CA"/>
          </a:p>
        </p:txBody>
      </p:sp>
    </p:spTree>
    <p:extLst>
      <p:ext uri="{BB962C8B-B14F-4D97-AF65-F5344CB8AC3E}">
        <p14:creationId xmlns:p14="http://schemas.microsoft.com/office/powerpoint/2010/main" val="298623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a:t>
            </a:fld>
            <a:endParaRPr lang="en-CA"/>
          </a:p>
        </p:txBody>
      </p:sp>
    </p:spTree>
    <p:extLst>
      <p:ext uri="{BB962C8B-B14F-4D97-AF65-F5344CB8AC3E}">
        <p14:creationId xmlns:p14="http://schemas.microsoft.com/office/powerpoint/2010/main" val="1106124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10</a:t>
            </a:fld>
            <a:endParaRPr lang="en-CA"/>
          </a:p>
        </p:txBody>
      </p:sp>
    </p:spTree>
    <p:extLst>
      <p:ext uri="{BB962C8B-B14F-4D97-AF65-F5344CB8AC3E}">
        <p14:creationId xmlns:p14="http://schemas.microsoft.com/office/powerpoint/2010/main" val="260791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11</a:t>
            </a:fld>
            <a:endParaRPr lang="en-CA"/>
          </a:p>
        </p:txBody>
      </p:sp>
    </p:spTree>
    <p:extLst>
      <p:ext uri="{BB962C8B-B14F-4D97-AF65-F5344CB8AC3E}">
        <p14:creationId xmlns:p14="http://schemas.microsoft.com/office/powerpoint/2010/main" val="38534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12</a:t>
            </a:fld>
            <a:endParaRPr lang="en-CA"/>
          </a:p>
        </p:txBody>
      </p:sp>
    </p:spTree>
    <p:extLst>
      <p:ext uri="{BB962C8B-B14F-4D97-AF65-F5344CB8AC3E}">
        <p14:creationId xmlns:p14="http://schemas.microsoft.com/office/powerpoint/2010/main" val="2264131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13</a:t>
            </a:fld>
            <a:endParaRPr lang="en-CA"/>
          </a:p>
        </p:txBody>
      </p:sp>
    </p:spTree>
    <p:extLst>
      <p:ext uri="{BB962C8B-B14F-4D97-AF65-F5344CB8AC3E}">
        <p14:creationId xmlns:p14="http://schemas.microsoft.com/office/powerpoint/2010/main" val="2604609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14</a:t>
            </a:fld>
            <a:endParaRPr lang="en-CA"/>
          </a:p>
        </p:txBody>
      </p:sp>
    </p:spTree>
    <p:extLst>
      <p:ext uri="{BB962C8B-B14F-4D97-AF65-F5344CB8AC3E}">
        <p14:creationId xmlns:p14="http://schemas.microsoft.com/office/powerpoint/2010/main" val="1931884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15</a:t>
            </a:fld>
            <a:endParaRPr lang="en-CA"/>
          </a:p>
        </p:txBody>
      </p:sp>
    </p:spTree>
    <p:extLst>
      <p:ext uri="{BB962C8B-B14F-4D97-AF65-F5344CB8AC3E}">
        <p14:creationId xmlns:p14="http://schemas.microsoft.com/office/powerpoint/2010/main" val="1629521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16</a:t>
            </a:fld>
            <a:endParaRPr lang="en-CA"/>
          </a:p>
        </p:txBody>
      </p:sp>
    </p:spTree>
    <p:extLst>
      <p:ext uri="{BB962C8B-B14F-4D97-AF65-F5344CB8AC3E}">
        <p14:creationId xmlns:p14="http://schemas.microsoft.com/office/powerpoint/2010/main" val="3735179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17</a:t>
            </a:fld>
            <a:endParaRPr lang="en-CA"/>
          </a:p>
        </p:txBody>
      </p:sp>
    </p:spTree>
    <p:extLst>
      <p:ext uri="{BB962C8B-B14F-4D97-AF65-F5344CB8AC3E}">
        <p14:creationId xmlns:p14="http://schemas.microsoft.com/office/powerpoint/2010/main" val="108475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18</a:t>
            </a:fld>
            <a:endParaRPr lang="en-CA"/>
          </a:p>
        </p:txBody>
      </p:sp>
    </p:spTree>
    <p:extLst>
      <p:ext uri="{BB962C8B-B14F-4D97-AF65-F5344CB8AC3E}">
        <p14:creationId xmlns:p14="http://schemas.microsoft.com/office/powerpoint/2010/main" val="708238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19</a:t>
            </a:fld>
            <a:endParaRPr lang="en-CA"/>
          </a:p>
        </p:txBody>
      </p:sp>
    </p:spTree>
    <p:extLst>
      <p:ext uri="{BB962C8B-B14F-4D97-AF65-F5344CB8AC3E}">
        <p14:creationId xmlns:p14="http://schemas.microsoft.com/office/powerpoint/2010/main" val="193974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a:t>
            </a:fld>
            <a:endParaRPr lang="en-CA"/>
          </a:p>
        </p:txBody>
      </p:sp>
    </p:spTree>
    <p:extLst>
      <p:ext uri="{BB962C8B-B14F-4D97-AF65-F5344CB8AC3E}">
        <p14:creationId xmlns:p14="http://schemas.microsoft.com/office/powerpoint/2010/main" val="2177347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20</a:t>
            </a:fld>
            <a:endParaRPr lang="en-CA"/>
          </a:p>
        </p:txBody>
      </p:sp>
    </p:spTree>
    <p:extLst>
      <p:ext uri="{BB962C8B-B14F-4D97-AF65-F5344CB8AC3E}">
        <p14:creationId xmlns:p14="http://schemas.microsoft.com/office/powerpoint/2010/main" val="454295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21</a:t>
            </a:fld>
            <a:endParaRPr lang="en-CA"/>
          </a:p>
        </p:txBody>
      </p:sp>
    </p:spTree>
    <p:extLst>
      <p:ext uri="{BB962C8B-B14F-4D97-AF65-F5344CB8AC3E}">
        <p14:creationId xmlns:p14="http://schemas.microsoft.com/office/powerpoint/2010/main" val="3180354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22</a:t>
            </a:fld>
            <a:endParaRPr lang="en-CA"/>
          </a:p>
        </p:txBody>
      </p:sp>
    </p:spTree>
    <p:extLst>
      <p:ext uri="{BB962C8B-B14F-4D97-AF65-F5344CB8AC3E}">
        <p14:creationId xmlns:p14="http://schemas.microsoft.com/office/powerpoint/2010/main" val="2579234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23</a:t>
            </a:fld>
            <a:endParaRPr lang="en-CA"/>
          </a:p>
        </p:txBody>
      </p:sp>
    </p:spTree>
    <p:extLst>
      <p:ext uri="{BB962C8B-B14F-4D97-AF65-F5344CB8AC3E}">
        <p14:creationId xmlns:p14="http://schemas.microsoft.com/office/powerpoint/2010/main" val="159957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24</a:t>
            </a:fld>
            <a:endParaRPr lang="en-CA"/>
          </a:p>
        </p:txBody>
      </p:sp>
    </p:spTree>
    <p:extLst>
      <p:ext uri="{BB962C8B-B14F-4D97-AF65-F5344CB8AC3E}">
        <p14:creationId xmlns:p14="http://schemas.microsoft.com/office/powerpoint/2010/main" val="3340437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25</a:t>
            </a:fld>
            <a:endParaRPr lang="en-CA"/>
          </a:p>
        </p:txBody>
      </p:sp>
    </p:spTree>
    <p:extLst>
      <p:ext uri="{BB962C8B-B14F-4D97-AF65-F5344CB8AC3E}">
        <p14:creationId xmlns:p14="http://schemas.microsoft.com/office/powerpoint/2010/main" val="409938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26</a:t>
            </a:fld>
            <a:endParaRPr lang="en-CA"/>
          </a:p>
        </p:txBody>
      </p:sp>
    </p:spTree>
    <p:extLst>
      <p:ext uri="{BB962C8B-B14F-4D97-AF65-F5344CB8AC3E}">
        <p14:creationId xmlns:p14="http://schemas.microsoft.com/office/powerpoint/2010/main" val="2260708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27</a:t>
            </a:fld>
            <a:endParaRPr lang="en-CA"/>
          </a:p>
        </p:txBody>
      </p:sp>
    </p:spTree>
    <p:extLst>
      <p:ext uri="{BB962C8B-B14F-4D97-AF65-F5344CB8AC3E}">
        <p14:creationId xmlns:p14="http://schemas.microsoft.com/office/powerpoint/2010/main" val="3402695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28</a:t>
            </a:fld>
            <a:endParaRPr lang="en-CA"/>
          </a:p>
        </p:txBody>
      </p:sp>
    </p:spTree>
    <p:extLst>
      <p:ext uri="{BB962C8B-B14F-4D97-AF65-F5344CB8AC3E}">
        <p14:creationId xmlns:p14="http://schemas.microsoft.com/office/powerpoint/2010/main" val="22948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29</a:t>
            </a:fld>
            <a:endParaRPr lang="en-CA"/>
          </a:p>
        </p:txBody>
      </p:sp>
    </p:spTree>
    <p:extLst>
      <p:ext uri="{BB962C8B-B14F-4D97-AF65-F5344CB8AC3E}">
        <p14:creationId xmlns:p14="http://schemas.microsoft.com/office/powerpoint/2010/main" val="50008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a:t>
            </a:fld>
            <a:endParaRPr lang="en-CA"/>
          </a:p>
        </p:txBody>
      </p:sp>
    </p:spTree>
    <p:extLst>
      <p:ext uri="{BB962C8B-B14F-4D97-AF65-F5344CB8AC3E}">
        <p14:creationId xmlns:p14="http://schemas.microsoft.com/office/powerpoint/2010/main" val="1558267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30</a:t>
            </a:fld>
            <a:endParaRPr lang="en-CA"/>
          </a:p>
        </p:txBody>
      </p:sp>
    </p:spTree>
    <p:extLst>
      <p:ext uri="{BB962C8B-B14F-4D97-AF65-F5344CB8AC3E}">
        <p14:creationId xmlns:p14="http://schemas.microsoft.com/office/powerpoint/2010/main" val="1286601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31</a:t>
            </a:fld>
            <a:endParaRPr lang="en-CA"/>
          </a:p>
        </p:txBody>
      </p:sp>
    </p:spTree>
    <p:extLst>
      <p:ext uri="{BB962C8B-B14F-4D97-AF65-F5344CB8AC3E}">
        <p14:creationId xmlns:p14="http://schemas.microsoft.com/office/powerpoint/2010/main" val="2503234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32</a:t>
            </a:fld>
            <a:endParaRPr lang="en-CA"/>
          </a:p>
        </p:txBody>
      </p:sp>
    </p:spTree>
    <p:extLst>
      <p:ext uri="{BB962C8B-B14F-4D97-AF65-F5344CB8AC3E}">
        <p14:creationId xmlns:p14="http://schemas.microsoft.com/office/powerpoint/2010/main" val="2467422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33</a:t>
            </a:fld>
            <a:endParaRPr lang="en-CA"/>
          </a:p>
        </p:txBody>
      </p:sp>
    </p:spTree>
    <p:extLst>
      <p:ext uri="{BB962C8B-B14F-4D97-AF65-F5344CB8AC3E}">
        <p14:creationId xmlns:p14="http://schemas.microsoft.com/office/powerpoint/2010/main" val="664477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34</a:t>
            </a:fld>
            <a:endParaRPr lang="en-CA"/>
          </a:p>
        </p:txBody>
      </p:sp>
    </p:spTree>
    <p:extLst>
      <p:ext uri="{BB962C8B-B14F-4D97-AF65-F5344CB8AC3E}">
        <p14:creationId xmlns:p14="http://schemas.microsoft.com/office/powerpoint/2010/main" val="557787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35</a:t>
            </a:fld>
            <a:endParaRPr lang="en-CA"/>
          </a:p>
        </p:txBody>
      </p:sp>
    </p:spTree>
    <p:extLst>
      <p:ext uri="{BB962C8B-B14F-4D97-AF65-F5344CB8AC3E}">
        <p14:creationId xmlns:p14="http://schemas.microsoft.com/office/powerpoint/2010/main" val="381650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36</a:t>
            </a:fld>
            <a:endParaRPr lang="en-CA"/>
          </a:p>
        </p:txBody>
      </p:sp>
    </p:spTree>
    <p:extLst>
      <p:ext uri="{BB962C8B-B14F-4D97-AF65-F5344CB8AC3E}">
        <p14:creationId xmlns:p14="http://schemas.microsoft.com/office/powerpoint/2010/main" val="1080089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37</a:t>
            </a:fld>
            <a:endParaRPr lang="en-CA"/>
          </a:p>
        </p:txBody>
      </p:sp>
    </p:spTree>
    <p:extLst>
      <p:ext uri="{BB962C8B-B14F-4D97-AF65-F5344CB8AC3E}">
        <p14:creationId xmlns:p14="http://schemas.microsoft.com/office/powerpoint/2010/main" val="3526750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38</a:t>
            </a:fld>
            <a:endParaRPr lang="en-CA"/>
          </a:p>
        </p:txBody>
      </p:sp>
    </p:spTree>
    <p:extLst>
      <p:ext uri="{BB962C8B-B14F-4D97-AF65-F5344CB8AC3E}">
        <p14:creationId xmlns:p14="http://schemas.microsoft.com/office/powerpoint/2010/main" val="3824366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39</a:t>
            </a:fld>
            <a:endParaRPr lang="en-CA"/>
          </a:p>
        </p:txBody>
      </p:sp>
    </p:spTree>
    <p:extLst>
      <p:ext uri="{BB962C8B-B14F-4D97-AF65-F5344CB8AC3E}">
        <p14:creationId xmlns:p14="http://schemas.microsoft.com/office/powerpoint/2010/main" val="381656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4</a:t>
            </a:fld>
            <a:endParaRPr lang="en-CA"/>
          </a:p>
        </p:txBody>
      </p:sp>
    </p:spTree>
    <p:extLst>
      <p:ext uri="{BB962C8B-B14F-4D97-AF65-F5344CB8AC3E}">
        <p14:creationId xmlns:p14="http://schemas.microsoft.com/office/powerpoint/2010/main" val="1137852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40</a:t>
            </a:fld>
            <a:endParaRPr lang="en-CA"/>
          </a:p>
        </p:txBody>
      </p:sp>
    </p:spTree>
    <p:extLst>
      <p:ext uri="{BB962C8B-B14F-4D97-AF65-F5344CB8AC3E}">
        <p14:creationId xmlns:p14="http://schemas.microsoft.com/office/powerpoint/2010/main" val="3574147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41</a:t>
            </a:fld>
            <a:endParaRPr lang="en-CA"/>
          </a:p>
        </p:txBody>
      </p:sp>
    </p:spTree>
    <p:extLst>
      <p:ext uri="{BB962C8B-B14F-4D97-AF65-F5344CB8AC3E}">
        <p14:creationId xmlns:p14="http://schemas.microsoft.com/office/powerpoint/2010/main" val="2326557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42</a:t>
            </a:fld>
            <a:endParaRPr lang="en-CA"/>
          </a:p>
        </p:txBody>
      </p:sp>
    </p:spTree>
    <p:extLst>
      <p:ext uri="{BB962C8B-B14F-4D97-AF65-F5344CB8AC3E}">
        <p14:creationId xmlns:p14="http://schemas.microsoft.com/office/powerpoint/2010/main" val="1158080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43</a:t>
            </a:fld>
            <a:endParaRPr lang="en-CA"/>
          </a:p>
        </p:txBody>
      </p:sp>
    </p:spTree>
    <p:extLst>
      <p:ext uri="{BB962C8B-B14F-4D97-AF65-F5344CB8AC3E}">
        <p14:creationId xmlns:p14="http://schemas.microsoft.com/office/powerpoint/2010/main" val="742761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Lindsay</a:t>
            </a:r>
          </a:p>
        </p:txBody>
      </p:sp>
      <p:sp>
        <p:nvSpPr>
          <p:cNvPr id="4" name="Slide Number Placeholder 3"/>
          <p:cNvSpPr>
            <a:spLocks noGrp="1"/>
          </p:cNvSpPr>
          <p:nvPr>
            <p:ph type="sldNum" sz="quarter" idx="5"/>
          </p:nvPr>
        </p:nvSpPr>
        <p:spPr/>
        <p:txBody>
          <a:bodyPr/>
          <a:lstStyle/>
          <a:p>
            <a:fld id="{320A3DC8-1570-4F5C-8E2A-095A7FF449C8}" type="slidenum">
              <a:rPr lang="en-CA" smtClean="0"/>
              <a:t>44</a:t>
            </a:fld>
            <a:endParaRPr lang="en-CA"/>
          </a:p>
        </p:txBody>
      </p:sp>
    </p:spTree>
    <p:extLst>
      <p:ext uri="{BB962C8B-B14F-4D97-AF65-F5344CB8AC3E}">
        <p14:creationId xmlns:p14="http://schemas.microsoft.com/office/powerpoint/2010/main" val="2611701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45</a:t>
            </a:fld>
            <a:endParaRPr lang="en-CA"/>
          </a:p>
        </p:txBody>
      </p:sp>
    </p:spTree>
    <p:extLst>
      <p:ext uri="{BB962C8B-B14F-4D97-AF65-F5344CB8AC3E}">
        <p14:creationId xmlns:p14="http://schemas.microsoft.com/office/powerpoint/2010/main" val="752290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20A3DC8-1570-4F5C-8E2A-095A7FF449C8}" type="slidenum">
              <a:rPr lang="en-CA" smtClean="0"/>
              <a:t>46</a:t>
            </a:fld>
            <a:endParaRPr lang="en-CA"/>
          </a:p>
        </p:txBody>
      </p:sp>
    </p:spTree>
    <p:extLst>
      <p:ext uri="{BB962C8B-B14F-4D97-AF65-F5344CB8AC3E}">
        <p14:creationId xmlns:p14="http://schemas.microsoft.com/office/powerpoint/2010/main" val="390486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5</a:t>
            </a:fld>
            <a:endParaRPr lang="en-CA"/>
          </a:p>
        </p:txBody>
      </p:sp>
    </p:spTree>
    <p:extLst>
      <p:ext uri="{BB962C8B-B14F-4D97-AF65-F5344CB8AC3E}">
        <p14:creationId xmlns:p14="http://schemas.microsoft.com/office/powerpoint/2010/main" val="371349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6</a:t>
            </a:fld>
            <a:endParaRPr lang="en-CA"/>
          </a:p>
        </p:txBody>
      </p:sp>
    </p:spTree>
    <p:extLst>
      <p:ext uri="{BB962C8B-B14F-4D97-AF65-F5344CB8AC3E}">
        <p14:creationId xmlns:p14="http://schemas.microsoft.com/office/powerpoint/2010/main" val="281684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7</a:t>
            </a:fld>
            <a:endParaRPr lang="en-CA"/>
          </a:p>
        </p:txBody>
      </p:sp>
    </p:spTree>
    <p:extLst>
      <p:ext uri="{BB962C8B-B14F-4D97-AF65-F5344CB8AC3E}">
        <p14:creationId xmlns:p14="http://schemas.microsoft.com/office/powerpoint/2010/main" val="420953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8</a:t>
            </a:fld>
            <a:endParaRPr lang="en-CA"/>
          </a:p>
        </p:txBody>
      </p:sp>
    </p:spTree>
    <p:extLst>
      <p:ext uri="{BB962C8B-B14F-4D97-AF65-F5344CB8AC3E}">
        <p14:creationId xmlns:p14="http://schemas.microsoft.com/office/powerpoint/2010/main" val="107770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0A3DC8-1570-4F5C-8E2A-095A7FF449C8}" type="slidenum">
              <a:rPr lang="en-CA" smtClean="0"/>
              <a:t>9</a:t>
            </a:fld>
            <a:endParaRPr lang="en-CA"/>
          </a:p>
        </p:txBody>
      </p:sp>
    </p:spTree>
    <p:extLst>
      <p:ext uri="{BB962C8B-B14F-4D97-AF65-F5344CB8AC3E}">
        <p14:creationId xmlns:p14="http://schemas.microsoft.com/office/powerpoint/2010/main" val="960240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F0887F-78EE-44A4-9165-1B8E349DE2CA}"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pic>
        <p:nvPicPr>
          <p:cNvPr id="18" name="Picture 17" descr="Des triangles montagneux de différentes couleurs connectés entre eux : bleu, pourpre, bleu sarcelle, rouge et jaune; chacun représente une situation de handicap.">
            <a:extLst>
              <a:ext uri="{FF2B5EF4-FFF2-40B4-BE49-F238E27FC236}">
                <a16:creationId xmlns:a16="http://schemas.microsoft.com/office/drawing/2014/main" id="{8E199831-9995-40D6-99AF-96936AC08D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934" y="3227685"/>
            <a:ext cx="4363793" cy="4363793"/>
          </a:xfrm>
          <a:prstGeom prst="rect">
            <a:avLst/>
          </a:prstGeom>
        </p:spPr>
      </p:pic>
    </p:spTree>
    <p:extLst>
      <p:ext uri="{BB962C8B-B14F-4D97-AF65-F5344CB8AC3E}">
        <p14:creationId xmlns:p14="http://schemas.microsoft.com/office/powerpoint/2010/main" val="228465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BEE87-0A6C-495A-94E4-BA1977829821}"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3992549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BEE87-0A6C-495A-94E4-BA1977829821}"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862782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BEE87-0A6C-495A-94E4-BA1977829821}"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17797100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BEE87-0A6C-495A-94E4-BA1977829821}"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79772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BEE87-0A6C-495A-94E4-BA1977829821}"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25142151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9AC3D-660C-4876-988F-7759E3558A0D}"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355159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5CB3B-2587-41FD-B4C6-3D68904E506D}"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190487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2A8A1B-F579-4105-AE4C-109506E9F401}"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96220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6143D6-976D-48C9-BE26-5353FB231C74}" type="datetime1">
              <a:rPr lang="en-CA" smtClean="0"/>
              <a:t>2021-10-18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23586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CE8FDE-37C1-4E7E-A0E5-2E51627BEF54}" type="datetime1">
              <a:rPr lang="en-CA" smtClean="0"/>
              <a:t>2021-10-18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219074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7D51CF-0274-4CAD-BA27-BEDA58919B56}" type="datetime1">
              <a:rPr lang="en-CA" smtClean="0"/>
              <a:t>2021-10-18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323751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BFEC65-54EA-4E8D-BB8F-9BFE1161E363}" type="datetime1">
              <a:rPr lang="en-CA" smtClean="0"/>
              <a:t>2021-10-18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291088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592EC-E817-4084-B0B8-9A487168449C}" type="datetime1">
              <a:rPr lang="en-CA" smtClean="0"/>
              <a:t>2021-10-18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396091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84B98D-A6F5-44E6-AE52-48B584426BC4}" type="datetime1">
              <a:rPr lang="en-CA" smtClean="0"/>
              <a:t>2021-10-18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218684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0A048-6929-4CB5-BF5F-5908151ED5BD}" type="datetime1">
              <a:rPr lang="en-CA" smtClean="0"/>
              <a:t>2021-10-18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84AA0B-5E1A-4A42-8BE0-1E5BFB2F3686}" type="slidenum">
              <a:rPr lang="en-CA" smtClean="0"/>
              <a:t>‹#›</a:t>
            </a:fld>
            <a:endParaRPr lang="en-CA"/>
          </a:p>
        </p:txBody>
      </p:sp>
    </p:spTree>
    <p:extLst>
      <p:ext uri="{BB962C8B-B14F-4D97-AF65-F5344CB8AC3E}">
        <p14:creationId xmlns:p14="http://schemas.microsoft.com/office/powerpoint/2010/main" val="26720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EBEE87-0A6C-495A-94E4-BA1977829821}" type="datetime1">
              <a:rPr lang="en-CA" smtClean="0"/>
              <a:t>2021-10-18</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84AA0B-5E1A-4A42-8BE0-1E5BFB2F3686}" type="slidenum">
              <a:rPr lang="en-CA" smtClean="0"/>
              <a:t>‹#›</a:t>
            </a:fld>
            <a:endParaRPr lang="en-CA"/>
          </a:p>
        </p:txBody>
      </p:sp>
    </p:spTree>
    <p:extLst>
      <p:ext uri="{BB962C8B-B14F-4D97-AF65-F5344CB8AC3E}">
        <p14:creationId xmlns:p14="http://schemas.microsoft.com/office/powerpoint/2010/main" val="376699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universaldesign.ie/What-is-Universal-Design/The-7-Principl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bliosaccessibles.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bliosaccessibles.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channel/UCMNRnpVNPkAhSspf6b5hlAw"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support.microsoft.com/fr-fr/topic/rendre-vos-documents-word-accessibles-aux-personnes-atteintes-d-un-handicap-d9bf3683-87ac-47ea-b91a-78dcacb3c66d#:~:text=Cliquez%20avec%20le%20bouton%20droit%20sur%20une%20forme.,un%20titre%20et%20une%20descrip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deque.com/axe/" TargetMode="External"/><Relationship Id="rId4" Type="http://schemas.openxmlformats.org/officeDocument/2006/relationships/hyperlink" Target="https://web.dev/lighthouse-accessibilit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vacces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youdescribe.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blog.hootsuite.com/inclusive-design-social-media/"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nickdenardis.com/2021/06/23/visualize-social-media-alt-text-browser-extensio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info@accessiblelibraries.c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AccessibleLibraries.ca" TargetMode="External"/><Relationship Id="rId4" Type="http://schemas.openxmlformats.org/officeDocument/2006/relationships/hyperlink" Target="BibliosAccessibles.ca"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7.xml"/><Relationship Id="rId7" Type="http://schemas.openxmlformats.org/officeDocument/2006/relationships/slide" Target="slide3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4163F2-A07A-404B-B3CE-161055EE79CD}"/>
              </a:ext>
            </a:extLst>
          </p:cNvPr>
          <p:cNvSpPr>
            <a:spLocks noGrp="1"/>
          </p:cNvSpPr>
          <p:nvPr>
            <p:ph type="ctrTitle"/>
          </p:nvPr>
        </p:nvSpPr>
        <p:spPr>
          <a:xfrm>
            <a:off x="871369" y="1226372"/>
            <a:ext cx="8402634" cy="2516834"/>
          </a:xfrm>
        </p:spPr>
        <p:txBody>
          <a:bodyPr>
            <a:normAutofit fontScale="90000"/>
          </a:bodyPr>
          <a:lstStyle/>
          <a:p>
            <a:pPr>
              <a:lnSpc>
                <a:spcPct val="107000"/>
              </a:lnSpc>
              <a:spcAft>
                <a:spcPts val="800"/>
              </a:spcAft>
            </a:pPr>
            <a:r>
              <a:rPr lang="fr-CA" sz="5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Accessibilité101 </a:t>
            </a:r>
            <a:r>
              <a:rPr lang="fr-CA" sz="5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pour le personnel des bibliothèques publiques canadiennes</a:t>
            </a:r>
            <a:endParaRPr lang="en-CA" sz="4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ubtitle 4">
            <a:extLst>
              <a:ext uri="{FF2B5EF4-FFF2-40B4-BE49-F238E27FC236}">
                <a16:creationId xmlns:a16="http://schemas.microsoft.com/office/drawing/2014/main" id="{76DC00FE-51BA-4AAF-95AD-B0B3FE884BBA}"/>
              </a:ext>
            </a:extLst>
          </p:cNvPr>
          <p:cNvSpPr>
            <a:spLocks noGrp="1"/>
          </p:cNvSpPr>
          <p:nvPr>
            <p:ph type="subTitle" idx="1"/>
          </p:nvPr>
        </p:nvSpPr>
        <p:spPr>
          <a:xfrm>
            <a:off x="1507067" y="3937945"/>
            <a:ext cx="7766936" cy="1096899"/>
          </a:xfrm>
        </p:spPr>
        <p:txBody>
          <a:bodyPr/>
          <a:lstStyle/>
          <a:p>
            <a:r>
              <a:rPr lang="en-CA" dirty="0" err="1">
                <a:solidFill>
                  <a:schemeClr val="tx1"/>
                </a:solidFill>
              </a:rPr>
              <a:t>Mercredi</a:t>
            </a:r>
            <a:r>
              <a:rPr lang="en-CA" dirty="0">
                <a:solidFill>
                  <a:schemeClr val="tx1"/>
                </a:solidFill>
              </a:rPr>
              <a:t> 13 </a:t>
            </a:r>
            <a:r>
              <a:rPr lang="en-CA" dirty="0" err="1">
                <a:solidFill>
                  <a:schemeClr val="tx1"/>
                </a:solidFill>
              </a:rPr>
              <a:t>octobre</a:t>
            </a:r>
            <a:r>
              <a:rPr lang="en-CA" dirty="0">
                <a:solidFill>
                  <a:schemeClr val="tx1"/>
                </a:solidFill>
              </a:rPr>
              <a:t> 2021</a:t>
            </a:r>
          </a:p>
          <a:p>
            <a:r>
              <a:rPr lang="en-CA" dirty="0">
                <a:solidFill>
                  <a:schemeClr val="tx1"/>
                </a:solidFill>
              </a:rPr>
              <a:t>14 h </a:t>
            </a:r>
            <a:r>
              <a:rPr lang="en-CA" dirty="0" err="1">
                <a:solidFill>
                  <a:schemeClr val="tx1"/>
                </a:solidFill>
              </a:rPr>
              <a:t>heure</a:t>
            </a:r>
            <a:r>
              <a:rPr lang="en-CA" dirty="0">
                <a:solidFill>
                  <a:schemeClr val="tx1"/>
                </a:solidFill>
              </a:rPr>
              <a:t> de </a:t>
            </a:r>
            <a:r>
              <a:rPr lang="en-CA" dirty="0" err="1">
                <a:solidFill>
                  <a:schemeClr val="tx1"/>
                </a:solidFill>
              </a:rPr>
              <a:t>l’Est</a:t>
            </a:r>
            <a:r>
              <a:rPr lang="en-CA" dirty="0">
                <a:solidFill>
                  <a:schemeClr val="tx1"/>
                </a:solidFill>
              </a:rPr>
              <a:t> / 11 h </a:t>
            </a:r>
            <a:r>
              <a:rPr lang="en-CA" dirty="0" err="1">
                <a:solidFill>
                  <a:schemeClr val="tx1"/>
                </a:solidFill>
              </a:rPr>
              <a:t>heure</a:t>
            </a:r>
            <a:r>
              <a:rPr lang="en-CA" dirty="0">
                <a:solidFill>
                  <a:schemeClr val="tx1"/>
                </a:solidFill>
              </a:rPr>
              <a:t> du </a:t>
            </a:r>
            <a:r>
              <a:rPr lang="en-CA" dirty="0" err="1">
                <a:solidFill>
                  <a:schemeClr val="tx1"/>
                </a:solidFill>
              </a:rPr>
              <a:t>Pacifique</a:t>
            </a:r>
            <a:endParaRPr lang="en-CA" dirty="0">
              <a:solidFill>
                <a:schemeClr val="tx1"/>
              </a:solidFill>
            </a:endParaRPr>
          </a:p>
          <a:p>
            <a:endParaRPr lang="en-CA" dirty="0">
              <a:solidFill>
                <a:schemeClr val="tx1"/>
              </a:solidFill>
            </a:endParaRPr>
          </a:p>
          <a:p>
            <a:endParaRPr lang="en-CA" dirty="0"/>
          </a:p>
        </p:txBody>
      </p:sp>
    </p:spTree>
    <p:extLst>
      <p:ext uri="{BB962C8B-B14F-4D97-AF65-F5344CB8AC3E}">
        <p14:creationId xmlns:p14="http://schemas.microsoft.com/office/powerpoint/2010/main" val="177924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6409-977C-4A10-BB35-3A5635C2B410}"/>
              </a:ext>
            </a:extLst>
          </p:cNvPr>
          <p:cNvSpPr>
            <a:spLocks noGrp="1"/>
          </p:cNvSpPr>
          <p:nvPr>
            <p:ph type="title"/>
          </p:nvPr>
        </p:nvSpPr>
        <p:spPr>
          <a:xfrm>
            <a:off x="677333" y="609600"/>
            <a:ext cx="8197726" cy="1320800"/>
          </a:xfrm>
        </p:spPr>
        <p:txBody>
          <a:bodyPr/>
          <a:lstStyle/>
          <a:p>
            <a:r>
              <a:rPr lang="en-CA" dirty="0">
                <a:solidFill>
                  <a:schemeClr val="tx1"/>
                </a:solidFill>
              </a:rPr>
              <a:t>Introduction aux situations de handicap (suite 2)</a:t>
            </a:r>
          </a:p>
        </p:txBody>
      </p:sp>
      <p:sp>
        <p:nvSpPr>
          <p:cNvPr id="3" name="Content Placeholder 2">
            <a:extLst>
              <a:ext uri="{FF2B5EF4-FFF2-40B4-BE49-F238E27FC236}">
                <a16:creationId xmlns:a16="http://schemas.microsoft.com/office/drawing/2014/main" id="{7369E2DE-8CF0-4B64-A6FB-5CF750EE358D}"/>
              </a:ext>
            </a:extLst>
          </p:cNvPr>
          <p:cNvSpPr>
            <a:spLocks noGrp="1"/>
          </p:cNvSpPr>
          <p:nvPr>
            <p:ph idx="1"/>
          </p:nvPr>
        </p:nvSpPr>
        <p:spPr>
          <a:xfrm>
            <a:off x="677334" y="1946443"/>
            <a:ext cx="8596668" cy="4318000"/>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Lorsque vous travaillez avec des personnes en situation de handicap, il est important de tenir compte du langage centré sur la personne par opposition à celui centré sur l’identité afin de faciliter les interactions respectueuses. (p. ex. personne ayant des difficultés à lire les documents imprimé par opposition à personne Dyslexique)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Demandez à chaque personne ce qu’elle préfère, mais en cas de doute, utilisez les mêmes termes qu’elle.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Évitez d’utiliser des synonymes pour l’expression « situation de handicap » ou lorsque vous vous référez à une situation de handicap spécifique. Par exemple, n’utilisez pas « capacités différentes, handicapé, malvoyant, etc. » Ces synonymes peuvent être condescendants et inutiles.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8A7A799-7076-46FA-8460-2296066977FE}"/>
              </a:ext>
            </a:extLst>
          </p:cNvPr>
          <p:cNvSpPr>
            <a:spLocks noGrp="1"/>
          </p:cNvSpPr>
          <p:nvPr>
            <p:ph type="sldNum" sz="quarter" idx="12"/>
          </p:nvPr>
        </p:nvSpPr>
        <p:spPr/>
        <p:txBody>
          <a:bodyPr/>
          <a:lstStyle/>
          <a:p>
            <a:fld id="{DB84AA0B-5E1A-4A42-8BE0-1E5BFB2F3686}" type="slidenum">
              <a:rPr lang="en-CA" smtClean="0"/>
              <a:t>10</a:t>
            </a:fld>
            <a:endParaRPr lang="en-CA" dirty="0"/>
          </a:p>
        </p:txBody>
      </p:sp>
    </p:spTree>
    <p:extLst>
      <p:ext uri="{BB962C8B-B14F-4D97-AF65-F5344CB8AC3E}">
        <p14:creationId xmlns:p14="http://schemas.microsoft.com/office/powerpoint/2010/main" val="201826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6409-977C-4A10-BB35-3A5635C2B410}"/>
              </a:ext>
            </a:extLst>
          </p:cNvPr>
          <p:cNvSpPr>
            <a:spLocks noGrp="1"/>
          </p:cNvSpPr>
          <p:nvPr>
            <p:ph type="title"/>
          </p:nvPr>
        </p:nvSpPr>
        <p:spPr>
          <a:xfrm>
            <a:off x="677333" y="609600"/>
            <a:ext cx="8735608" cy="1320800"/>
          </a:xfrm>
        </p:spPr>
        <p:txBody>
          <a:bodyPr/>
          <a:lstStyle/>
          <a:p>
            <a:r>
              <a:rPr lang="en-CA" dirty="0">
                <a:solidFill>
                  <a:schemeClr val="tx1"/>
                </a:solidFill>
              </a:rPr>
              <a:t>Introduction aux situations de handicap (suite 3)</a:t>
            </a:r>
          </a:p>
        </p:txBody>
      </p:sp>
      <p:sp>
        <p:nvSpPr>
          <p:cNvPr id="3" name="Content Placeholder 2">
            <a:extLst>
              <a:ext uri="{FF2B5EF4-FFF2-40B4-BE49-F238E27FC236}">
                <a16:creationId xmlns:a16="http://schemas.microsoft.com/office/drawing/2014/main" id="{7369E2DE-8CF0-4B64-A6FB-5CF750EE358D}"/>
              </a:ext>
            </a:extLst>
          </p:cNvPr>
          <p:cNvSpPr>
            <a:spLocks noGrp="1"/>
          </p:cNvSpPr>
          <p:nvPr>
            <p:ph idx="1"/>
          </p:nvPr>
        </p:nvSpPr>
        <p:spPr>
          <a:xfrm>
            <a:off x="677334" y="1930400"/>
            <a:ext cx="8596668" cy="2650187"/>
          </a:xfrm>
        </p:spPr>
        <p:txBody>
          <a:bodyPr>
            <a:normAutofit/>
          </a:bodyPr>
          <a:lstStyle/>
          <a:p>
            <a:pPr marL="685800">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Le terme « perte de vision » est utilisé par quelques organismes de bienfaisance. Il s’agit d’un terme controversé chez les personnes aveugles parce que celles qui sont nées aveugles ou avec une basse vision n’ont jamais eu une vision complète, donc elles n’ont rien « perdu ». Elles peuvent également se considérer comme des individus à part entière.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a:effectLst/>
                <a:latin typeface="Arial" panose="020B0604020202020204" pitchFamily="34" charset="0"/>
                <a:ea typeface="Calibri" panose="020F0502020204030204" pitchFamily="34" charset="0"/>
                <a:cs typeface="Times New Roman" panose="02020603050405020304" pitchFamily="18" charset="0"/>
              </a:rPr>
              <a:t>Le gouvernement du Canada utilise le langage centré sur la personne par défaut</a:t>
            </a:r>
            <a:r>
              <a:rPr lang="en-US" sz="1800" dirty="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48A7A799-7076-46FA-8460-2296066977FE}"/>
              </a:ext>
            </a:extLst>
          </p:cNvPr>
          <p:cNvSpPr>
            <a:spLocks noGrp="1"/>
          </p:cNvSpPr>
          <p:nvPr>
            <p:ph type="sldNum" sz="quarter" idx="12"/>
          </p:nvPr>
        </p:nvSpPr>
        <p:spPr/>
        <p:txBody>
          <a:bodyPr/>
          <a:lstStyle/>
          <a:p>
            <a:fld id="{DB84AA0B-5E1A-4A42-8BE0-1E5BFB2F3686}" type="slidenum">
              <a:rPr lang="en-CA" smtClean="0"/>
              <a:t>11</a:t>
            </a:fld>
            <a:endParaRPr lang="en-CA" dirty="0"/>
          </a:p>
        </p:txBody>
      </p:sp>
    </p:spTree>
    <p:extLst>
      <p:ext uri="{BB962C8B-B14F-4D97-AF65-F5344CB8AC3E}">
        <p14:creationId xmlns:p14="http://schemas.microsoft.com/office/powerpoint/2010/main" val="187657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E44A-7982-48C2-9F79-708099A043FC}"/>
              </a:ext>
            </a:extLst>
          </p:cNvPr>
          <p:cNvSpPr>
            <a:spLocks noGrp="1"/>
          </p:cNvSpPr>
          <p:nvPr>
            <p:ph type="title"/>
          </p:nvPr>
        </p:nvSpPr>
        <p:spPr/>
        <p:txBody>
          <a:bodyPr/>
          <a:lstStyle/>
          <a:p>
            <a:r>
              <a:rPr lang="en-CA" dirty="0">
                <a:solidFill>
                  <a:schemeClr val="tx1"/>
                </a:solidFill>
              </a:rPr>
              <a:t>Dans la </a:t>
            </a:r>
            <a:r>
              <a:rPr lang="en-CA" dirty="0" err="1">
                <a:solidFill>
                  <a:schemeClr val="tx1"/>
                </a:solidFill>
              </a:rPr>
              <a:t>bibliothèque</a:t>
            </a:r>
            <a:endParaRPr lang="en-CA" dirty="0"/>
          </a:p>
        </p:txBody>
      </p:sp>
      <p:sp>
        <p:nvSpPr>
          <p:cNvPr id="3" name="Content Placeholder 2">
            <a:extLst>
              <a:ext uri="{FF2B5EF4-FFF2-40B4-BE49-F238E27FC236}">
                <a16:creationId xmlns:a16="http://schemas.microsoft.com/office/drawing/2014/main" id="{14153560-8EC8-48C8-95B5-AC2501D955F5}"/>
              </a:ext>
            </a:extLst>
          </p:cNvPr>
          <p:cNvSpPr>
            <a:spLocks noGrp="1"/>
          </p:cNvSpPr>
          <p:nvPr>
            <p:ph idx="1"/>
          </p:nvPr>
        </p:nvSpPr>
        <p:spPr>
          <a:xfrm>
            <a:off x="677334" y="1554481"/>
            <a:ext cx="8596668" cy="4486882"/>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Si vous planifiez un événement et que la personne qui l’anime a une situation de handicap, demandez-lui si elle veut que sa situation de handicap soit divulguée et si oui, comment elle voudrait être identifiée. Il s’agit d’une pratique exemplaire pour tous les types d’inclusion. Par exemple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Personne autiste ou personne ayant un trouble du spectre de l’autisme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Marjo ou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Marjolène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Si vous le pouvez, pensez à utiliser ou à créer une section « notes » dans le compte utilisateur d’une usagère ou d’un usager pour inclure des préférences d’identification afin que tout le personnel puisse les voir.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A754C97-5DC1-477D-B4E2-8E39CDDB41A0}"/>
              </a:ext>
            </a:extLst>
          </p:cNvPr>
          <p:cNvSpPr>
            <a:spLocks noGrp="1"/>
          </p:cNvSpPr>
          <p:nvPr>
            <p:ph type="sldNum" sz="quarter" idx="12"/>
          </p:nvPr>
        </p:nvSpPr>
        <p:spPr/>
        <p:txBody>
          <a:bodyPr/>
          <a:lstStyle/>
          <a:p>
            <a:fld id="{DB84AA0B-5E1A-4A42-8BE0-1E5BFB2F3686}" type="slidenum">
              <a:rPr lang="en-CA" smtClean="0"/>
              <a:t>12</a:t>
            </a:fld>
            <a:endParaRPr lang="en-CA"/>
          </a:p>
        </p:txBody>
      </p:sp>
    </p:spTree>
    <p:extLst>
      <p:ext uri="{BB962C8B-B14F-4D97-AF65-F5344CB8AC3E}">
        <p14:creationId xmlns:p14="http://schemas.microsoft.com/office/powerpoint/2010/main" val="195357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E44A-7982-48C2-9F79-708099A043FC}"/>
              </a:ext>
            </a:extLst>
          </p:cNvPr>
          <p:cNvSpPr>
            <a:spLocks noGrp="1"/>
          </p:cNvSpPr>
          <p:nvPr>
            <p:ph type="title"/>
          </p:nvPr>
        </p:nvSpPr>
        <p:spPr/>
        <p:txBody>
          <a:bodyPr/>
          <a:lstStyle/>
          <a:p>
            <a:r>
              <a:rPr lang="en-CA" dirty="0">
                <a:solidFill>
                  <a:schemeClr val="tx1"/>
                </a:solidFill>
              </a:rPr>
              <a:t>Dans la </a:t>
            </a:r>
            <a:r>
              <a:rPr lang="en-CA" dirty="0" err="1">
                <a:solidFill>
                  <a:schemeClr val="tx1"/>
                </a:solidFill>
              </a:rPr>
              <a:t>bibliothèque</a:t>
            </a:r>
            <a:r>
              <a:rPr lang="en-CA" dirty="0">
                <a:solidFill>
                  <a:schemeClr val="tx1"/>
                </a:solidFill>
              </a:rPr>
              <a:t> (suite)</a:t>
            </a:r>
            <a:endParaRPr lang="en-CA" dirty="0"/>
          </a:p>
        </p:txBody>
      </p:sp>
      <p:sp>
        <p:nvSpPr>
          <p:cNvPr id="3" name="Content Placeholder 2">
            <a:extLst>
              <a:ext uri="{FF2B5EF4-FFF2-40B4-BE49-F238E27FC236}">
                <a16:creationId xmlns:a16="http://schemas.microsoft.com/office/drawing/2014/main" id="{14153560-8EC8-48C8-95B5-AC2501D955F5}"/>
              </a:ext>
            </a:extLst>
          </p:cNvPr>
          <p:cNvSpPr>
            <a:spLocks noGrp="1"/>
          </p:cNvSpPr>
          <p:nvPr>
            <p:ph idx="1"/>
          </p:nvPr>
        </p:nvSpPr>
        <p:spPr>
          <a:xfrm>
            <a:off x="677334" y="1554481"/>
            <a:ext cx="8596668" cy="4486882"/>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Dans des situations d’entrevue ou d’embauche, montrez que vous êtes prêt à offrir des mesures d’adaptation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Demandez à tout le monde d’une façon ouverte : « Avez-vous besoin de mesures d’adaptation pour le poste ou l’entrevue? » ou « Si vous avez besoin de mesures d’adaptation, veuillez nous en aviser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Bien que certains besoins peuvent être complexes, beaucoup ne le sont pas. Le fait de demander peut vous mener loin!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A754C97-5DC1-477D-B4E2-8E39CDDB41A0}"/>
              </a:ext>
            </a:extLst>
          </p:cNvPr>
          <p:cNvSpPr>
            <a:spLocks noGrp="1"/>
          </p:cNvSpPr>
          <p:nvPr>
            <p:ph type="sldNum" sz="quarter" idx="12"/>
          </p:nvPr>
        </p:nvSpPr>
        <p:spPr/>
        <p:txBody>
          <a:bodyPr/>
          <a:lstStyle/>
          <a:p>
            <a:fld id="{DB84AA0B-5E1A-4A42-8BE0-1E5BFB2F3686}" type="slidenum">
              <a:rPr lang="en-CA" smtClean="0"/>
              <a:t>13</a:t>
            </a:fld>
            <a:endParaRPr lang="en-CA"/>
          </a:p>
        </p:txBody>
      </p:sp>
    </p:spTree>
    <p:extLst>
      <p:ext uri="{BB962C8B-B14F-4D97-AF65-F5344CB8AC3E}">
        <p14:creationId xmlns:p14="http://schemas.microsoft.com/office/powerpoint/2010/main" val="170955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6435-2879-4095-AAE3-6A22F0ACADC3}"/>
              </a:ext>
            </a:extLst>
          </p:cNvPr>
          <p:cNvSpPr>
            <a:spLocks noGrp="1"/>
          </p:cNvSpPr>
          <p:nvPr>
            <p:ph type="title"/>
          </p:nvPr>
        </p:nvSpPr>
        <p:spPr/>
        <p:txBody>
          <a:bodyPr/>
          <a:lstStyle/>
          <a:p>
            <a:r>
              <a:rPr lang="en-CA" dirty="0">
                <a:solidFill>
                  <a:schemeClr val="tx1"/>
                </a:solidFill>
              </a:rPr>
              <a:t>Introduction à </a:t>
            </a:r>
            <a:r>
              <a:rPr lang="en-CA" dirty="0" err="1">
                <a:solidFill>
                  <a:schemeClr val="tx1"/>
                </a:solidFill>
              </a:rPr>
              <a:t>l’accessibilité</a:t>
            </a:r>
            <a:endParaRPr lang="en-CA" dirty="0">
              <a:solidFill>
                <a:schemeClr val="tx1"/>
              </a:solidFill>
            </a:endParaRPr>
          </a:p>
        </p:txBody>
      </p:sp>
      <p:sp>
        <p:nvSpPr>
          <p:cNvPr id="3" name="Content Placeholder 2">
            <a:extLst>
              <a:ext uri="{FF2B5EF4-FFF2-40B4-BE49-F238E27FC236}">
                <a16:creationId xmlns:a16="http://schemas.microsoft.com/office/drawing/2014/main" id="{E9C883DB-2190-4C68-BF87-6465C746D42D}"/>
              </a:ext>
            </a:extLst>
          </p:cNvPr>
          <p:cNvSpPr>
            <a:spLocks noGrp="1"/>
          </p:cNvSpPr>
          <p:nvPr>
            <p:ph idx="1"/>
          </p:nvPr>
        </p:nvSpPr>
        <p:spPr>
          <a:xfrm>
            <a:off x="677334" y="1584961"/>
            <a:ext cx="8596668" cy="4456402"/>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L’accessibilité fait référence à la conception de produits, d’appareils, de services ou d’environnements qui permettent à toute personne de participer pleinement à la société sans être confrontée aux obstacles.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L’accessibilité renvoie également à l’identification et à l'élimination des obstacles, qu’ils soient physiques, technologiques, procéduraux, comportementaux ou environnementaux, qui limite la participation des personnes aux activités ou à la vie quotidienne.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Afin qu’une activité soit inclusive pour les personnes en situation de handicap, elle doit être accessible. L’accessibilité est essentielle. Il ne s’agit pas d’un ajout ou d’un élément accessoire.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903570-1AD0-4B85-875C-44FE5D1288C5}"/>
              </a:ext>
            </a:extLst>
          </p:cNvPr>
          <p:cNvSpPr>
            <a:spLocks noGrp="1"/>
          </p:cNvSpPr>
          <p:nvPr>
            <p:ph type="sldNum" sz="quarter" idx="12"/>
          </p:nvPr>
        </p:nvSpPr>
        <p:spPr/>
        <p:txBody>
          <a:bodyPr/>
          <a:lstStyle/>
          <a:p>
            <a:fld id="{DB84AA0B-5E1A-4A42-8BE0-1E5BFB2F3686}" type="slidenum">
              <a:rPr lang="en-CA" smtClean="0"/>
              <a:t>14</a:t>
            </a:fld>
            <a:endParaRPr lang="en-CA"/>
          </a:p>
        </p:txBody>
      </p:sp>
    </p:spTree>
    <p:extLst>
      <p:ext uri="{BB962C8B-B14F-4D97-AF65-F5344CB8AC3E}">
        <p14:creationId xmlns:p14="http://schemas.microsoft.com/office/powerpoint/2010/main" val="406543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8E2B-69AF-44AE-9E19-DB3A1D6BE0EA}"/>
              </a:ext>
              <a:ext uri="{C183D7F6-B498-43B3-948B-1728B52AA6E4}">
                <adec:decorative xmlns:adec="http://schemas.microsoft.com/office/drawing/2017/decorative" val="0"/>
              </a:ext>
            </a:extLst>
          </p:cNvPr>
          <p:cNvSpPr>
            <a:spLocks noGrp="1"/>
          </p:cNvSpPr>
          <p:nvPr>
            <p:ph type="title"/>
          </p:nvPr>
        </p:nvSpPr>
        <p:spPr>
          <a:xfrm>
            <a:off x="677334" y="609600"/>
            <a:ext cx="8596668" cy="982532"/>
          </a:xfrm>
        </p:spPr>
        <p:txBody>
          <a:bodyPr/>
          <a:lstStyle/>
          <a:p>
            <a:r>
              <a:rPr lang="en-CA" dirty="0" err="1">
                <a:solidFill>
                  <a:schemeClr val="tx1"/>
                </a:solidFill>
              </a:rPr>
              <a:t>Accessibilité</a:t>
            </a:r>
            <a:r>
              <a:rPr lang="en-CA" dirty="0">
                <a:solidFill>
                  <a:schemeClr val="tx1"/>
                </a:solidFill>
              </a:rPr>
              <a:t> physique</a:t>
            </a:r>
          </a:p>
        </p:txBody>
      </p:sp>
      <p:sp>
        <p:nvSpPr>
          <p:cNvPr id="3" name="Content Placeholder 2">
            <a:extLst>
              <a:ext uri="{FF2B5EF4-FFF2-40B4-BE49-F238E27FC236}">
                <a16:creationId xmlns:a16="http://schemas.microsoft.com/office/drawing/2014/main" id="{C13574DA-7467-4EA5-9A71-BE5C516CED27}"/>
              </a:ext>
            </a:extLst>
          </p:cNvPr>
          <p:cNvSpPr>
            <a:spLocks noGrp="1"/>
          </p:cNvSpPr>
          <p:nvPr>
            <p:ph sz="half" idx="1"/>
          </p:nvPr>
        </p:nvSpPr>
        <p:spPr>
          <a:xfrm>
            <a:off x="677332" y="1608174"/>
            <a:ext cx="4184035" cy="2843662"/>
          </a:xfrm>
        </p:spPr>
        <p:txBody>
          <a:bodyPr>
            <a:normAutofit/>
          </a:bodyPr>
          <a:lstStyle/>
          <a:p>
            <a:pPr lvl="0">
              <a:tabLst>
                <a:tab pos="457200" algn="l"/>
              </a:tabLst>
            </a:pPr>
            <a:r>
              <a:rPr lang="fr-CA" dirty="0"/>
              <a:t>L’accès aux espaces physiques peut comprendre des choses comme :</a:t>
            </a:r>
            <a:endParaRPr lang="en-CA" dirty="0"/>
          </a:p>
          <a:p>
            <a:pPr lvl="1">
              <a:tabLst>
                <a:tab pos="914400" algn="l"/>
              </a:tabLst>
            </a:pPr>
            <a:r>
              <a:rPr lang="fr-CA" sz="1800" dirty="0"/>
              <a:t>Les entrées et les sorties</a:t>
            </a:r>
            <a:endParaRPr lang="en-CA" sz="1800" dirty="0"/>
          </a:p>
          <a:p>
            <a:pPr lvl="1">
              <a:tabLst>
                <a:tab pos="914400" algn="l"/>
              </a:tabLst>
            </a:pPr>
            <a:r>
              <a:rPr lang="fr-CA" sz="1800" dirty="0"/>
              <a:t>Les toilettes</a:t>
            </a:r>
            <a:endParaRPr lang="en-CA" sz="1800" dirty="0"/>
          </a:p>
          <a:p>
            <a:pPr lvl="1">
              <a:tabLst>
                <a:tab pos="914400" algn="l"/>
              </a:tabLst>
            </a:pPr>
            <a:r>
              <a:rPr lang="fr-CA" sz="1800" dirty="0"/>
              <a:t>Les bureaux et les salles de conférence</a:t>
            </a:r>
            <a:endParaRPr lang="en-CA" sz="1800" dirty="0"/>
          </a:p>
          <a:p>
            <a:pPr lvl="1"/>
            <a:endParaRPr lang="en-CA" dirty="0"/>
          </a:p>
          <a:p>
            <a:pPr lvl="1"/>
            <a:endParaRPr lang="en-CA" dirty="0"/>
          </a:p>
        </p:txBody>
      </p:sp>
      <p:sp>
        <p:nvSpPr>
          <p:cNvPr id="5" name="Content Placeholder 4">
            <a:extLst>
              <a:ext uri="{FF2B5EF4-FFF2-40B4-BE49-F238E27FC236}">
                <a16:creationId xmlns:a16="http://schemas.microsoft.com/office/drawing/2014/main" id="{898396C2-E84F-4AA8-B39E-71FDAF71A353}"/>
              </a:ext>
            </a:extLst>
          </p:cNvPr>
          <p:cNvSpPr>
            <a:spLocks noGrp="1"/>
          </p:cNvSpPr>
          <p:nvPr>
            <p:ph sz="half" idx="2"/>
          </p:nvPr>
        </p:nvSpPr>
        <p:spPr>
          <a:xfrm>
            <a:off x="5089968" y="1592133"/>
            <a:ext cx="4184034" cy="2843662"/>
          </a:xfrm>
        </p:spPr>
        <p:txBody>
          <a:bodyPr>
            <a:normAutofit/>
          </a:bodyPr>
          <a:lstStyle/>
          <a:p>
            <a:pPr lvl="0">
              <a:tabLst>
                <a:tab pos="457200" algn="l"/>
              </a:tabLst>
            </a:pPr>
            <a:r>
              <a:rPr lang="fr-CA" sz="1700" dirty="0"/>
              <a:t>L’accès à l’équipement peut inclure des choses comme :</a:t>
            </a:r>
            <a:endParaRPr lang="en-CA" sz="1700" dirty="0"/>
          </a:p>
          <a:p>
            <a:pPr lvl="1">
              <a:tabLst>
                <a:tab pos="914400" algn="l"/>
              </a:tabLst>
            </a:pPr>
            <a:r>
              <a:rPr lang="fr-CA" sz="1700" dirty="0"/>
              <a:t>Les ascenseurs</a:t>
            </a:r>
            <a:endParaRPr lang="en-CA" sz="1700" dirty="0"/>
          </a:p>
          <a:p>
            <a:pPr lvl="1">
              <a:tabLst>
                <a:tab pos="914400" algn="l"/>
              </a:tabLst>
            </a:pPr>
            <a:r>
              <a:rPr lang="fr-CA" sz="1700" dirty="0"/>
              <a:t>Les rampes d’escalier</a:t>
            </a:r>
            <a:endParaRPr lang="en-CA" sz="1700" dirty="0"/>
          </a:p>
          <a:p>
            <a:pPr lvl="1">
              <a:tabLst>
                <a:tab pos="914400" algn="l"/>
              </a:tabLst>
            </a:pPr>
            <a:r>
              <a:rPr lang="fr-CA" sz="1700" dirty="0"/>
              <a:t>La signalisation</a:t>
            </a:r>
            <a:endParaRPr lang="en-CA" sz="1700" dirty="0"/>
          </a:p>
          <a:p>
            <a:pPr lvl="1">
              <a:tabLst>
                <a:tab pos="914400" algn="l"/>
              </a:tabLst>
            </a:pPr>
            <a:r>
              <a:rPr lang="fr-CA" sz="1700" dirty="0"/>
              <a:t>Les ordinateurs, les imprimantes et les photocopieurs</a:t>
            </a:r>
            <a:endParaRPr lang="en-CA" sz="1700" dirty="0"/>
          </a:p>
        </p:txBody>
      </p:sp>
      <p:sp>
        <p:nvSpPr>
          <p:cNvPr id="6" name="TextBox 5">
            <a:extLst>
              <a:ext uri="{FF2B5EF4-FFF2-40B4-BE49-F238E27FC236}">
                <a16:creationId xmlns:a16="http://schemas.microsoft.com/office/drawing/2014/main" id="{D6960685-45E4-402A-AA4D-ED1808053EEE}"/>
              </a:ext>
            </a:extLst>
          </p:cNvPr>
          <p:cNvSpPr txBox="1"/>
          <p:nvPr/>
        </p:nvSpPr>
        <p:spPr>
          <a:xfrm>
            <a:off x="677332" y="4642832"/>
            <a:ext cx="8593607" cy="1983813"/>
          </a:xfrm>
          <a:prstGeom prst="rect">
            <a:avLst/>
          </a:prstGeom>
          <a:noFill/>
        </p:spPr>
        <p:txBody>
          <a:bodyPr wrap="square" rtlCol="0">
            <a:spAutoFit/>
          </a:bodyPr>
          <a:lstStyle/>
          <a:p>
            <a:pPr marL="342900" indent="-342900">
              <a:lnSpc>
                <a:spcPct val="107000"/>
              </a:lnSpc>
              <a:spcBef>
                <a:spcPts val="1000"/>
              </a:spcBef>
              <a:buClr>
                <a:schemeClr val="accent1"/>
              </a:buClr>
              <a:buSzPct val="80000"/>
              <a:buFont typeface="Wingdings 3" charset="2"/>
              <a:buChar char=""/>
              <a:tabLst>
                <a:tab pos="457200" algn="l"/>
              </a:tabLst>
            </a:pPr>
            <a:r>
              <a:rPr lang="fr-CA" dirty="0">
                <a:solidFill>
                  <a:schemeClr val="tx1">
                    <a:lumMod val="75000"/>
                    <a:lumOff val="25000"/>
                  </a:schemeClr>
                </a:solidFill>
              </a:rPr>
              <a:t>La Fédération canadienne des associations de bibliothèques (FCAB) publie des lignes directrices sur les services de bibliothèque et d’information pour les personnes handicapées, y compris les espaces physiques :</a:t>
            </a:r>
            <a:endParaRPr lang="en-CA" dirty="0">
              <a:solidFill>
                <a:schemeClr val="tx1">
                  <a:lumMod val="75000"/>
                  <a:lumOff val="25000"/>
                </a:schemeClr>
              </a:solidFill>
            </a:endParaRPr>
          </a:p>
          <a:p>
            <a:pPr marL="800100" lvl="1" indent="-342900">
              <a:lnSpc>
                <a:spcPct val="107000"/>
              </a:lnSpc>
              <a:spcBef>
                <a:spcPts val="1000"/>
              </a:spcBef>
              <a:buClr>
                <a:schemeClr val="accent1"/>
              </a:buClr>
              <a:buSzPct val="80000"/>
              <a:buFont typeface="Wingdings 3" charset="2"/>
              <a:buChar char=""/>
              <a:tabLst>
                <a:tab pos="457200" algn="l"/>
              </a:tabLst>
            </a:pPr>
            <a:r>
              <a:rPr lang="fr-CA" dirty="0">
                <a:solidFill>
                  <a:schemeClr val="tx1">
                    <a:lumMod val="75000"/>
                    <a:lumOff val="25000"/>
                  </a:schemeClr>
                </a:solidFill>
              </a:rPr>
              <a:t>https://cfla-fcab.ca/fr/lignes-directrices-et-exposes-de-position/lignes-directrices-sur-les-services-de-bibliotheque-et-dinformation-pour-les-personnes-handicapees/</a:t>
            </a:r>
            <a:endParaRPr lang="en-CA"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2CC83CAC-CC14-4E2B-BED0-D2CD31324E7E}"/>
              </a:ext>
            </a:extLst>
          </p:cNvPr>
          <p:cNvSpPr>
            <a:spLocks noGrp="1"/>
          </p:cNvSpPr>
          <p:nvPr>
            <p:ph type="sldNum" sz="quarter" idx="12"/>
          </p:nvPr>
        </p:nvSpPr>
        <p:spPr/>
        <p:txBody>
          <a:bodyPr/>
          <a:lstStyle/>
          <a:p>
            <a:fld id="{DB84AA0B-5E1A-4A42-8BE0-1E5BFB2F3686}" type="slidenum">
              <a:rPr lang="en-CA" smtClean="0"/>
              <a:t>15</a:t>
            </a:fld>
            <a:endParaRPr lang="en-CA"/>
          </a:p>
        </p:txBody>
      </p:sp>
    </p:spTree>
    <p:extLst>
      <p:ext uri="{BB962C8B-B14F-4D97-AF65-F5344CB8AC3E}">
        <p14:creationId xmlns:p14="http://schemas.microsoft.com/office/powerpoint/2010/main" val="205172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61A6-3777-4AC4-9BF8-7881C7BF8D80}"/>
              </a:ext>
            </a:extLst>
          </p:cNvPr>
          <p:cNvSpPr>
            <a:spLocks noGrp="1"/>
          </p:cNvSpPr>
          <p:nvPr>
            <p:ph type="title"/>
          </p:nvPr>
        </p:nvSpPr>
        <p:spPr>
          <a:xfrm>
            <a:off x="677334" y="451513"/>
            <a:ext cx="8596668" cy="887093"/>
          </a:xfrm>
        </p:spPr>
        <p:txBody>
          <a:bodyPr/>
          <a:lstStyle/>
          <a:p>
            <a:r>
              <a:rPr lang="en-CA" dirty="0">
                <a:solidFill>
                  <a:schemeClr val="tx1"/>
                </a:solidFill>
              </a:rPr>
              <a:t>Design </a:t>
            </a:r>
            <a:r>
              <a:rPr lang="en-CA" dirty="0" err="1">
                <a:solidFill>
                  <a:schemeClr val="tx1"/>
                </a:solidFill>
              </a:rPr>
              <a:t>inclusif</a:t>
            </a:r>
            <a:endParaRPr lang="en-CA" dirty="0">
              <a:solidFill>
                <a:schemeClr val="tx1"/>
              </a:solidFill>
            </a:endParaRPr>
          </a:p>
        </p:txBody>
      </p:sp>
      <p:sp>
        <p:nvSpPr>
          <p:cNvPr id="6" name="Content Placeholder 5">
            <a:extLst>
              <a:ext uri="{FF2B5EF4-FFF2-40B4-BE49-F238E27FC236}">
                <a16:creationId xmlns:a16="http://schemas.microsoft.com/office/drawing/2014/main" id="{0ED52975-A68A-4437-83F2-85C60F52C53B}"/>
              </a:ext>
            </a:extLst>
          </p:cNvPr>
          <p:cNvSpPr>
            <a:spLocks noGrp="1"/>
          </p:cNvSpPr>
          <p:nvPr>
            <p:ph idx="1"/>
          </p:nvPr>
        </p:nvSpPr>
        <p:spPr>
          <a:xfrm>
            <a:off x="677334" y="1354648"/>
            <a:ext cx="8466666" cy="5519394"/>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a:t>
            </a:r>
            <a:r>
              <a:rPr lang="fr-CA"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sept principes</a:t>
            </a:r>
            <a:r>
              <a:rPr lang="fr-CA" sz="1800" dirty="0">
                <a:effectLst/>
                <a:latin typeface="Arial" panose="020B0604020202020204" pitchFamily="34" charset="0"/>
                <a:ea typeface="Calibri" panose="020F0502020204030204" pitchFamily="34" charset="0"/>
                <a:cs typeface="Times New Roman" panose="02020603050405020304" pitchFamily="18" charset="0"/>
              </a:rPr>
              <a:t> (en anglais seulement) du design inclusif peuvent également être utilisés pour orienter la conception d’espaces physiques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Utilisation équitable : Le design est utilisable par des personnes ayant des capacités diverses.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Flexibilité d’utilisation : Le design prend en charge un large éventail de préférences et de capacités.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Utilisation simple et intuitive : Le design est facile à comprendre, peu importe l’expérience de l’utilisateur, ses connaissances, sa langue, ses compétences ou son niveau de concentration actuel.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Informations sensorielles perceptibles : Le design communique les informations nécessaires de façon efficace à l’utilisateur, peu importe les conditions ambiantes ou ses capacités sensorielles.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3BE26AA-F08E-4560-8B9B-236D6A66CA8E}"/>
              </a:ext>
            </a:extLst>
          </p:cNvPr>
          <p:cNvSpPr>
            <a:spLocks noGrp="1"/>
          </p:cNvSpPr>
          <p:nvPr>
            <p:ph type="sldNum" sz="quarter" idx="12"/>
          </p:nvPr>
        </p:nvSpPr>
        <p:spPr/>
        <p:txBody>
          <a:bodyPr/>
          <a:lstStyle/>
          <a:p>
            <a:fld id="{DB84AA0B-5E1A-4A42-8BE0-1E5BFB2F3686}" type="slidenum">
              <a:rPr lang="en-CA" smtClean="0"/>
              <a:t>16</a:t>
            </a:fld>
            <a:endParaRPr lang="en-CA"/>
          </a:p>
        </p:txBody>
      </p:sp>
    </p:spTree>
    <p:extLst>
      <p:ext uri="{BB962C8B-B14F-4D97-AF65-F5344CB8AC3E}">
        <p14:creationId xmlns:p14="http://schemas.microsoft.com/office/powerpoint/2010/main" val="2311990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61A6-3777-4AC4-9BF8-7881C7BF8D80}"/>
              </a:ext>
            </a:extLst>
          </p:cNvPr>
          <p:cNvSpPr>
            <a:spLocks noGrp="1"/>
          </p:cNvSpPr>
          <p:nvPr>
            <p:ph type="title"/>
          </p:nvPr>
        </p:nvSpPr>
        <p:spPr>
          <a:xfrm>
            <a:off x="677334" y="451513"/>
            <a:ext cx="8596668" cy="887093"/>
          </a:xfrm>
        </p:spPr>
        <p:txBody>
          <a:bodyPr/>
          <a:lstStyle/>
          <a:p>
            <a:r>
              <a:rPr lang="en-CA" dirty="0">
                <a:solidFill>
                  <a:schemeClr val="tx1"/>
                </a:solidFill>
              </a:rPr>
              <a:t>Design </a:t>
            </a:r>
            <a:r>
              <a:rPr lang="en-CA" dirty="0" err="1">
                <a:solidFill>
                  <a:schemeClr val="tx1"/>
                </a:solidFill>
              </a:rPr>
              <a:t>inclusif</a:t>
            </a:r>
            <a:r>
              <a:rPr lang="en-CA" dirty="0">
                <a:solidFill>
                  <a:schemeClr val="tx1"/>
                </a:solidFill>
              </a:rPr>
              <a:t> (suite)</a:t>
            </a:r>
          </a:p>
        </p:txBody>
      </p:sp>
      <p:sp>
        <p:nvSpPr>
          <p:cNvPr id="6" name="Content Placeholder 5">
            <a:extLst>
              <a:ext uri="{FF2B5EF4-FFF2-40B4-BE49-F238E27FC236}">
                <a16:creationId xmlns:a16="http://schemas.microsoft.com/office/drawing/2014/main" id="{0ED52975-A68A-4437-83F2-85C60F52C53B}"/>
              </a:ext>
            </a:extLst>
          </p:cNvPr>
          <p:cNvSpPr>
            <a:spLocks noGrp="1"/>
          </p:cNvSpPr>
          <p:nvPr>
            <p:ph idx="1"/>
          </p:nvPr>
        </p:nvSpPr>
        <p:spPr>
          <a:xfrm>
            <a:off x="677334" y="1338606"/>
            <a:ext cx="8466666" cy="5519394"/>
          </a:xfrm>
        </p:spPr>
        <p:txBody>
          <a:bodyPr>
            <a:normAutofit/>
          </a:bodyPr>
          <a:lstStyle/>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Tolérance à l’erreur : Le design minimise les risques et les conséquences négatives des actions accidentelles ou non intentionnelles.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Faible effort physique : Le design est utilisé efficacement et confortablement avec un minimum de fatigue.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Taille et espace pour l’accès et l’utilisation : Taille raisonnable et espace pour l’accès, l’accessibilité, la manipulation et l’utilisation indépendamment de la taille de l’utilisateur, de sa posture ou de son agilité.</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3BE26AA-F08E-4560-8B9B-236D6A66CA8E}"/>
              </a:ext>
            </a:extLst>
          </p:cNvPr>
          <p:cNvSpPr>
            <a:spLocks noGrp="1"/>
          </p:cNvSpPr>
          <p:nvPr>
            <p:ph type="sldNum" sz="quarter" idx="12"/>
          </p:nvPr>
        </p:nvSpPr>
        <p:spPr/>
        <p:txBody>
          <a:bodyPr/>
          <a:lstStyle/>
          <a:p>
            <a:fld id="{DB84AA0B-5E1A-4A42-8BE0-1E5BFB2F3686}" type="slidenum">
              <a:rPr lang="en-CA" smtClean="0"/>
              <a:t>17</a:t>
            </a:fld>
            <a:endParaRPr lang="en-CA"/>
          </a:p>
        </p:txBody>
      </p:sp>
    </p:spTree>
    <p:extLst>
      <p:ext uri="{BB962C8B-B14F-4D97-AF65-F5344CB8AC3E}">
        <p14:creationId xmlns:p14="http://schemas.microsoft.com/office/powerpoint/2010/main" val="216939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4FE5-51A8-4DE1-9AD9-326A7D5B5A99}"/>
              </a:ext>
            </a:extLst>
          </p:cNvPr>
          <p:cNvSpPr>
            <a:spLocks noGrp="1"/>
          </p:cNvSpPr>
          <p:nvPr>
            <p:ph type="title"/>
          </p:nvPr>
        </p:nvSpPr>
        <p:spPr/>
        <p:txBody>
          <a:bodyPr/>
          <a:lstStyle/>
          <a:p>
            <a:r>
              <a:rPr lang="en-CA" dirty="0" err="1">
                <a:solidFill>
                  <a:schemeClr val="tx1"/>
                </a:solidFill>
              </a:rPr>
              <a:t>Accès</a:t>
            </a:r>
            <a:r>
              <a:rPr lang="en-CA" dirty="0">
                <a:solidFill>
                  <a:schemeClr val="tx1"/>
                </a:solidFill>
              </a:rPr>
              <a:t> physique dans la </a:t>
            </a:r>
            <a:r>
              <a:rPr lang="en-CA" dirty="0" err="1">
                <a:solidFill>
                  <a:schemeClr val="tx1"/>
                </a:solidFill>
              </a:rPr>
              <a:t>bibliothèque</a:t>
            </a:r>
            <a:endParaRPr lang="en-CA" dirty="0">
              <a:solidFill>
                <a:schemeClr val="tx1"/>
              </a:solidFill>
            </a:endParaRPr>
          </a:p>
        </p:txBody>
      </p:sp>
      <p:sp>
        <p:nvSpPr>
          <p:cNvPr id="3" name="Content Placeholder 2">
            <a:extLst>
              <a:ext uri="{FF2B5EF4-FFF2-40B4-BE49-F238E27FC236}">
                <a16:creationId xmlns:a16="http://schemas.microsoft.com/office/drawing/2014/main" id="{D87AB790-502C-422B-B314-BAE98E38E51E}"/>
              </a:ext>
            </a:extLst>
          </p:cNvPr>
          <p:cNvSpPr>
            <a:spLocks noGrp="1"/>
          </p:cNvSpPr>
          <p:nvPr>
            <p:ph idx="1"/>
          </p:nvPr>
        </p:nvSpPr>
        <p:spPr>
          <a:xfrm>
            <a:off x="677334" y="1624404"/>
            <a:ext cx="8596668" cy="5010075"/>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Assurez-vous que l’espace entre les rayons et les meubles est assez large pour permettre aux personnes qui utilisent des aides à la mobilité de se promener (tant dans les rayons qu’à l’extérieur de ceux-ci). Ce point est également important à considérer lors d’événements spéciaux lorsque l’espace est réorganisé ou que des meubles sont ajoutés.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Pensez à enlever les livres des rayons supérieurs auxquels il est impossible d’accéder en position assise et de plutôt utiliser cet espace pour exposer du matériel.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Pensez à intégrer des collections accessibles (tels que des formats DAISY ou braille du CAÉB, de la BAnQ, et du RNSEB) dans le reste de la collection. Cela crée de belles possibilités de discussions autour de l’inclusion.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B93C40A-BD43-4A42-9FF4-E0F49C1BB404}"/>
              </a:ext>
            </a:extLst>
          </p:cNvPr>
          <p:cNvSpPr>
            <a:spLocks noGrp="1"/>
          </p:cNvSpPr>
          <p:nvPr>
            <p:ph type="sldNum" sz="quarter" idx="12"/>
          </p:nvPr>
        </p:nvSpPr>
        <p:spPr/>
        <p:txBody>
          <a:bodyPr/>
          <a:lstStyle/>
          <a:p>
            <a:fld id="{DB84AA0B-5E1A-4A42-8BE0-1E5BFB2F3686}" type="slidenum">
              <a:rPr lang="en-CA" smtClean="0"/>
              <a:t>18</a:t>
            </a:fld>
            <a:endParaRPr lang="en-CA"/>
          </a:p>
        </p:txBody>
      </p:sp>
    </p:spTree>
    <p:extLst>
      <p:ext uri="{BB962C8B-B14F-4D97-AF65-F5344CB8AC3E}">
        <p14:creationId xmlns:p14="http://schemas.microsoft.com/office/powerpoint/2010/main" val="418118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4FE5-51A8-4DE1-9AD9-326A7D5B5A99}"/>
              </a:ext>
            </a:extLst>
          </p:cNvPr>
          <p:cNvSpPr>
            <a:spLocks noGrp="1"/>
          </p:cNvSpPr>
          <p:nvPr>
            <p:ph type="title"/>
          </p:nvPr>
        </p:nvSpPr>
        <p:spPr/>
        <p:txBody>
          <a:bodyPr/>
          <a:lstStyle/>
          <a:p>
            <a:r>
              <a:rPr lang="en-CA" dirty="0" err="1">
                <a:solidFill>
                  <a:schemeClr val="tx1"/>
                </a:solidFill>
              </a:rPr>
              <a:t>Accès</a:t>
            </a:r>
            <a:r>
              <a:rPr lang="en-CA" dirty="0">
                <a:solidFill>
                  <a:schemeClr val="tx1"/>
                </a:solidFill>
              </a:rPr>
              <a:t> physique dans la </a:t>
            </a:r>
            <a:r>
              <a:rPr lang="en-CA" dirty="0" err="1">
                <a:solidFill>
                  <a:schemeClr val="tx1"/>
                </a:solidFill>
              </a:rPr>
              <a:t>bibliothèque</a:t>
            </a:r>
            <a:r>
              <a:rPr lang="en-CA" dirty="0">
                <a:solidFill>
                  <a:schemeClr val="tx1"/>
                </a:solidFill>
              </a:rPr>
              <a:t> (suite)</a:t>
            </a:r>
          </a:p>
        </p:txBody>
      </p:sp>
      <p:sp>
        <p:nvSpPr>
          <p:cNvPr id="3" name="Content Placeholder 2">
            <a:extLst>
              <a:ext uri="{FF2B5EF4-FFF2-40B4-BE49-F238E27FC236}">
                <a16:creationId xmlns:a16="http://schemas.microsoft.com/office/drawing/2014/main" id="{D87AB790-502C-422B-B314-BAE98E38E51E}"/>
              </a:ext>
            </a:extLst>
          </p:cNvPr>
          <p:cNvSpPr>
            <a:spLocks noGrp="1"/>
          </p:cNvSpPr>
          <p:nvPr>
            <p:ph idx="1"/>
          </p:nvPr>
        </p:nvSpPr>
        <p:spPr>
          <a:xfrm>
            <a:off x="677334" y="1946442"/>
            <a:ext cx="8596668" cy="4704080"/>
          </a:xfrm>
        </p:spPr>
        <p:txBody>
          <a:bodyPr>
            <a:normAutofit/>
          </a:bodyPr>
          <a:lstStyle/>
          <a:p>
            <a:pPr marL="228600">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Enlevez les objets encombrants et réduisez les interférences visuelles afin de faciliter la mobilité, la navigation et de rendre les environnements moins stimulants.</a:t>
            </a:r>
          </a:p>
          <a:p>
            <a:pPr marL="228600">
              <a:lnSpc>
                <a:spcPct val="107000"/>
              </a:lnSpc>
              <a:spcAft>
                <a:spcPts val="8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Pensez à offrir des périodes de convivialité sensorielle dans votre bibliothèque.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Consultez les personnes en situation de handicap ou les organismes de défense des droits et tenez compte des besoins concurrents des personnes en situation de handicap.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Rappelez-vous qu’il s’agit d’une question d’équilibre pour un large éventail de besoins. Nous ne pouvons pas réaliser tout ce que tout le monde veut, mais notre objectif est de prévenir les obstacles à l’accessibilité.</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B93C40A-BD43-4A42-9FF4-E0F49C1BB404}"/>
              </a:ext>
            </a:extLst>
          </p:cNvPr>
          <p:cNvSpPr>
            <a:spLocks noGrp="1"/>
          </p:cNvSpPr>
          <p:nvPr>
            <p:ph type="sldNum" sz="quarter" idx="12"/>
          </p:nvPr>
        </p:nvSpPr>
        <p:spPr/>
        <p:txBody>
          <a:bodyPr/>
          <a:lstStyle/>
          <a:p>
            <a:fld id="{DB84AA0B-5E1A-4A42-8BE0-1E5BFB2F3686}" type="slidenum">
              <a:rPr lang="en-CA" smtClean="0"/>
              <a:t>19</a:t>
            </a:fld>
            <a:endParaRPr lang="en-CA"/>
          </a:p>
        </p:txBody>
      </p:sp>
    </p:spTree>
    <p:extLst>
      <p:ext uri="{BB962C8B-B14F-4D97-AF65-F5344CB8AC3E}">
        <p14:creationId xmlns:p14="http://schemas.microsoft.com/office/powerpoint/2010/main" val="212176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1B4D-12B1-477F-B231-111612DB15AA}"/>
              </a:ext>
            </a:extLst>
          </p:cNvPr>
          <p:cNvSpPr>
            <a:spLocks noGrp="1"/>
          </p:cNvSpPr>
          <p:nvPr>
            <p:ph type="title"/>
          </p:nvPr>
        </p:nvSpPr>
        <p:spPr>
          <a:xfrm>
            <a:off x="677334" y="609600"/>
            <a:ext cx="8596668" cy="833120"/>
          </a:xfrm>
        </p:spPr>
        <p:txBody>
          <a:bodyPr/>
          <a:lstStyle/>
          <a:p>
            <a:r>
              <a:rPr lang="en-CA" dirty="0" err="1"/>
              <a:t>Consignes</a:t>
            </a:r>
            <a:r>
              <a:rPr lang="en-CA" dirty="0"/>
              <a:t> pour la </a:t>
            </a:r>
            <a:r>
              <a:rPr lang="en-CA" dirty="0" err="1"/>
              <a:t>vidéoconférence</a:t>
            </a:r>
            <a:endParaRPr lang="en-CA" dirty="0"/>
          </a:p>
        </p:txBody>
      </p:sp>
      <p:sp>
        <p:nvSpPr>
          <p:cNvPr id="3" name="Content Placeholder 2">
            <a:extLst>
              <a:ext uri="{FF2B5EF4-FFF2-40B4-BE49-F238E27FC236}">
                <a16:creationId xmlns:a16="http://schemas.microsoft.com/office/drawing/2014/main" id="{70DE2020-2138-4A4C-BF72-88C03C6852D8}"/>
              </a:ext>
            </a:extLst>
          </p:cNvPr>
          <p:cNvSpPr>
            <a:spLocks noGrp="1"/>
          </p:cNvSpPr>
          <p:nvPr>
            <p:ph idx="1"/>
          </p:nvPr>
        </p:nvSpPr>
        <p:spPr>
          <a:xfrm>
            <a:off x="677334" y="1544320"/>
            <a:ext cx="8596668" cy="5168452"/>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Pour minimiser les distractions, veuillez éteindre votre microphone pour la durée du Webinaire, à moins que ce ne soit votre tour de prendre la parole.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Si vous parlez, veuillez garder le bruit de fond au minimum.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Veuillez utiliser le clavardage pour les questions et d’autres messages importants plutôt que pour les discussions informelles.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notifications excessives dans le clavardage peuvent être extrêmement distrayantes pour bon nombre de participants, particulièrement ceux qui utilisent des lecteurs d’écran.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Arial" panose="020B0604020202020204" pitchFamily="34" charset="0"/>
                <a:ea typeface="Calibri" panose="020F0502020204030204" pitchFamily="34" charset="0"/>
              </a:rPr>
              <a:t>Les diapositives du Webinaire seront publiées sur </a:t>
            </a:r>
            <a:r>
              <a:rPr lang="en-CA" dirty="0">
                <a:hlinkClick r:id="rId3"/>
              </a:rPr>
              <a:t>BibliosAccessibles.ca</a:t>
            </a:r>
            <a:r>
              <a:rPr lang="en-CA" dirty="0"/>
              <a:t>, </a:t>
            </a:r>
            <a:r>
              <a:rPr lang="fr-CA" sz="1800" dirty="0">
                <a:effectLst/>
                <a:latin typeface="Arial" panose="020B0604020202020204" pitchFamily="34" charset="0"/>
                <a:ea typeface="Calibri" panose="020F0502020204030204" pitchFamily="34" charset="0"/>
              </a:rPr>
              <a:t>y compris les liens. 	</a:t>
            </a:r>
            <a:r>
              <a:rPr lang="en-CA" dirty="0"/>
              <a:t>	</a:t>
            </a: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Tous les liens seront également publiés dans le clavardage pendant la présentation.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87B632B-E32F-423C-AF53-7D21EABC0E21}"/>
              </a:ext>
            </a:extLst>
          </p:cNvPr>
          <p:cNvSpPr>
            <a:spLocks noGrp="1"/>
          </p:cNvSpPr>
          <p:nvPr>
            <p:ph type="sldNum" sz="quarter" idx="12"/>
          </p:nvPr>
        </p:nvSpPr>
        <p:spPr/>
        <p:txBody>
          <a:bodyPr/>
          <a:lstStyle/>
          <a:p>
            <a:fld id="{DB84AA0B-5E1A-4A42-8BE0-1E5BFB2F3686}" type="slidenum">
              <a:rPr lang="en-CA" smtClean="0"/>
              <a:t>2</a:t>
            </a:fld>
            <a:endParaRPr lang="en-CA"/>
          </a:p>
        </p:txBody>
      </p:sp>
    </p:spTree>
    <p:extLst>
      <p:ext uri="{BB962C8B-B14F-4D97-AF65-F5344CB8AC3E}">
        <p14:creationId xmlns:p14="http://schemas.microsoft.com/office/powerpoint/2010/main" val="409295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F0C6-6B74-42E7-8DFC-2CC54D01BAE8}"/>
              </a:ext>
            </a:extLst>
          </p:cNvPr>
          <p:cNvSpPr>
            <a:spLocks noGrp="1"/>
          </p:cNvSpPr>
          <p:nvPr>
            <p:ph type="title"/>
          </p:nvPr>
        </p:nvSpPr>
        <p:spPr>
          <a:xfrm>
            <a:off x="677334" y="609600"/>
            <a:ext cx="8596668" cy="1016000"/>
          </a:xfrm>
        </p:spPr>
        <p:txBody>
          <a:bodyPr/>
          <a:lstStyle/>
          <a:p>
            <a:r>
              <a:rPr lang="en-CA" dirty="0" err="1">
                <a:solidFill>
                  <a:schemeClr val="tx1"/>
                </a:solidFill>
              </a:rPr>
              <a:t>Accessibilité</a:t>
            </a:r>
            <a:r>
              <a:rPr lang="en-CA" dirty="0">
                <a:solidFill>
                  <a:schemeClr val="tx1"/>
                </a:solidFill>
              </a:rPr>
              <a:t> numérique</a:t>
            </a:r>
          </a:p>
        </p:txBody>
      </p:sp>
      <p:sp>
        <p:nvSpPr>
          <p:cNvPr id="3" name="Content Placeholder 2">
            <a:extLst>
              <a:ext uri="{FF2B5EF4-FFF2-40B4-BE49-F238E27FC236}">
                <a16:creationId xmlns:a16="http://schemas.microsoft.com/office/drawing/2014/main" id="{D54A88FC-A80A-469F-8D0D-7E0BBEE15042}"/>
              </a:ext>
            </a:extLst>
          </p:cNvPr>
          <p:cNvSpPr>
            <a:spLocks noGrp="1"/>
          </p:cNvSpPr>
          <p:nvPr>
            <p:ph idx="1"/>
          </p:nvPr>
        </p:nvSpPr>
        <p:spPr>
          <a:xfrm>
            <a:off x="677334" y="1722921"/>
            <a:ext cx="8596668" cy="4334483"/>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L’accessibilité numérique est semblable à l’accessibilité physique. Elle renvoie à l’accès complet aux contenus numériques, permettant ainsi à quiconque d’y participer, peu importe ses capacités.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L’accessibilité numérique est bien plus que les technologies d’assistance que les personnes utilisent pour accéder aux contenus numériques; il faut aussi que les contenus eux-mêmes soient accessibles.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7B371F-53D0-4024-9D29-41C57CBC2EA7}"/>
              </a:ext>
            </a:extLst>
          </p:cNvPr>
          <p:cNvSpPr>
            <a:spLocks noGrp="1"/>
          </p:cNvSpPr>
          <p:nvPr>
            <p:ph type="sldNum" sz="quarter" idx="12"/>
          </p:nvPr>
        </p:nvSpPr>
        <p:spPr/>
        <p:txBody>
          <a:bodyPr/>
          <a:lstStyle/>
          <a:p>
            <a:fld id="{DB84AA0B-5E1A-4A42-8BE0-1E5BFB2F3686}" type="slidenum">
              <a:rPr lang="en-CA" smtClean="0"/>
              <a:t>20</a:t>
            </a:fld>
            <a:endParaRPr lang="en-CA"/>
          </a:p>
        </p:txBody>
      </p:sp>
    </p:spTree>
    <p:extLst>
      <p:ext uri="{BB962C8B-B14F-4D97-AF65-F5344CB8AC3E}">
        <p14:creationId xmlns:p14="http://schemas.microsoft.com/office/powerpoint/2010/main" val="386092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F0C6-6B74-42E7-8DFC-2CC54D01BAE8}"/>
              </a:ext>
            </a:extLst>
          </p:cNvPr>
          <p:cNvSpPr>
            <a:spLocks noGrp="1"/>
          </p:cNvSpPr>
          <p:nvPr>
            <p:ph type="title"/>
          </p:nvPr>
        </p:nvSpPr>
        <p:spPr>
          <a:xfrm>
            <a:off x="677334" y="609600"/>
            <a:ext cx="8596668" cy="1016000"/>
          </a:xfrm>
        </p:spPr>
        <p:txBody>
          <a:bodyPr/>
          <a:lstStyle/>
          <a:p>
            <a:r>
              <a:rPr lang="en-CA" dirty="0" err="1">
                <a:solidFill>
                  <a:schemeClr val="tx1"/>
                </a:solidFill>
              </a:rPr>
              <a:t>Accessibilité</a:t>
            </a:r>
            <a:r>
              <a:rPr lang="en-CA" dirty="0">
                <a:solidFill>
                  <a:schemeClr val="tx1"/>
                </a:solidFill>
              </a:rPr>
              <a:t> numérique (suite)</a:t>
            </a:r>
          </a:p>
        </p:txBody>
      </p:sp>
      <p:sp>
        <p:nvSpPr>
          <p:cNvPr id="3" name="Content Placeholder 2">
            <a:extLst>
              <a:ext uri="{FF2B5EF4-FFF2-40B4-BE49-F238E27FC236}">
                <a16:creationId xmlns:a16="http://schemas.microsoft.com/office/drawing/2014/main" id="{D54A88FC-A80A-469F-8D0D-7E0BBEE15042}"/>
              </a:ext>
            </a:extLst>
          </p:cNvPr>
          <p:cNvSpPr>
            <a:spLocks noGrp="1"/>
          </p:cNvSpPr>
          <p:nvPr>
            <p:ph idx="1"/>
          </p:nvPr>
        </p:nvSpPr>
        <p:spPr>
          <a:xfrm>
            <a:off x="677334" y="1738963"/>
            <a:ext cx="8596668" cy="4334483"/>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contenus numériques créés conformément aux </a:t>
            </a:r>
            <a:r>
              <a:rPr lang="fr-CA"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Web Content </a:t>
            </a:r>
            <a:r>
              <a:rPr lang="fr-CA" sz="18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Accessibility</a:t>
            </a:r>
            <a:r>
              <a:rPr lang="fr-CA"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Guidelines </a:t>
            </a:r>
            <a:r>
              <a:rPr lang="fr-CA" sz="1800" dirty="0">
                <a:effectLst/>
                <a:latin typeface="Arial" panose="020B0604020202020204" pitchFamily="34" charset="0"/>
                <a:ea typeface="Calibri" panose="020F0502020204030204" pitchFamily="34" charset="0"/>
                <a:cs typeface="Times New Roman" panose="02020603050405020304" pitchFamily="18" charset="0"/>
              </a:rPr>
              <a:t>(WCAG), combinés aux tests d</a:t>
            </a:r>
            <a:r>
              <a:rPr lang="en-CA" sz="1800" dirty="0">
                <a:effectLst/>
                <a:latin typeface="Arial" panose="020B0604020202020204" pitchFamily="34" charset="0"/>
                <a:ea typeface="Calibri" panose="020F0502020204030204" pitchFamily="34" charset="0"/>
                <a:cs typeface="Times New Roman" panose="02020603050405020304" pitchFamily="18" charset="0"/>
              </a:rPr>
              <a:t>’</a:t>
            </a:r>
            <a:r>
              <a:rPr lang="en-CA" sz="1800" dirty="0" err="1">
                <a:effectLst/>
                <a:latin typeface="Arial" panose="020B0604020202020204" pitchFamily="34" charset="0"/>
                <a:ea typeface="Calibri" panose="020F0502020204030204" pitchFamily="34" charset="0"/>
                <a:cs typeface="Times New Roman" panose="02020603050405020304" pitchFamily="18" charset="0"/>
              </a:rPr>
              <a:t>utilisabilité</a:t>
            </a:r>
            <a:r>
              <a:rPr lang="en-CA" sz="1800" dirty="0">
                <a:effectLst/>
                <a:latin typeface="Arial" panose="020B0604020202020204" pitchFamily="34" charset="0"/>
                <a:ea typeface="Calibri" panose="020F0502020204030204" pitchFamily="34" charset="0"/>
                <a:cs typeface="Times New Roman" panose="02020603050405020304" pitchFamily="18" charset="0"/>
              </a:rPr>
              <a:t> </a:t>
            </a:r>
            <a:r>
              <a:rPr lang="fr-CA" sz="1800" dirty="0">
                <a:effectLst/>
                <a:latin typeface="Arial" panose="020B0604020202020204" pitchFamily="34" charset="0"/>
                <a:ea typeface="Calibri" panose="020F0502020204030204" pitchFamily="34" charset="0"/>
                <a:cs typeface="Times New Roman" panose="02020603050405020304" pitchFamily="18" charset="0"/>
              </a:rPr>
              <a:t>réalisés par des personnes qualifiées ayant une situation de handicap produiront la meilleure expérience numérique pour tous les utilisateurs.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WCAG ont été conçues dans le but de fournir une norme unique partagée pour l’accessibilité du contenu Web qui répond aux besoins des individus, des organismes et des gouvernements à l’échelle internationale.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Bien que les WCAG sont des lignes directrices facultatives, elles ont été intégrées à bon nombre de lois, les rendant ainsi obligatoires.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7B371F-53D0-4024-9D29-41C57CBC2EA7}"/>
              </a:ext>
            </a:extLst>
          </p:cNvPr>
          <p:cNvSpPr>
            <a:spLocks noGrp="1"/>
          </p:cNvSpPr>
          <p:nvPr>
            <p:ph type="sldNum" sz="quarter" idx="12"/>
          </p:nvPr>
        </p:nvSpPr>
        <p:spPr/>
        <p:txBody>
          <a:bodyPr/>
          <a:lstStyle/>
          <a:p>
            <a:fld id="{DB84AA0B-5E1A-4A42-8BE0-1E5BFB2F3686}" type="slidenum">
              <a:rPr lang="en-CA" smtClean="0"/>
              <a:t>21</a:t>
            </a:fld>
            <a:endParaRPr lang="en-CA"/>
          </a:p>
        </p:txBody>
      </p:sp>
    </p:spTree>
    <p:extLst>
      <p:ext uri="{BB962C8B-B14F-4D97-AF65-F5344CB8AC3E}">
        <p14:creationId xmlns:p14="http://schemas.microsoft.com/office/powerpoint/2010/main" val="345875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6864-E56A-4788-A117-8E397688B7DE}"/>
              </a:ext>
            </a:extLst>
          </p:cNvPr>
          <p:cNvSpPr>
            <a:spLocks noGrp="1"/>
          </p:cNvSpPr>
          <p:nvPr>
            <p:ph type="title"/>
          </p:nvPr>
        </p:nvSpPr>
        <p:spPr>
          <a:xfrm>
            <a:off x="677334" y="609600"/>
            <a:ext cx="8596668" cy="1036321"/>
          </a:xfrm>
        </p:spPr>
        <p:txBody>
          <a:bodyPr/>
          <a:lstStyle/>
          <a:p>
            <a:r>
              <a:rPr lang="en-CA" dirty="0">
                <a:solidFill>
                  <a:schemeClr val="tx1"/>
                </a:solidFill>
              </a:rPr>
              <a:t>Technologies </a:t>
            </a:r>
            <a:r>
              <a:rPr lang="en-CA" dirty="0" err="1">
                <a:solidFill>
                  <a:schemeClr val="tx1"/>
                </a:solidFill>
              </a:rPr>
              <a:t>d’assistance</a:t>
            </a:r>
            <a:endParaRPr lang="en-CA" dirty="0">
              <a:solidFill>
                <a:schemeClr val="tx1"/>
              </a:solidFill>
            </a:endParaRPr>
          </a:p>
        </p:txBody>
      </p:sp>
      <p:sp>
        <p:nvSpPr>
          <p:cNvPr id="3" name="Content Placeholder 2">
            <a:extLst>
              <a:ext uri="{FF2B5EF4-FFF2-40B4-BE49-F238E27FC236}">
                <a16:creationId xmlns:a16="http://schemas.microsoft.com/office/drawing/2014/main" id="{90C3F8A5-1B8B-4C80-9A67-DDC3693500D6}"/>
              </a:ext>
            </a:extLst>
          </p:cNvPr>
          <p:cNvSpPr>
            <a:spLocks noGrp="1"/>
          </p:cNvSpPr>
          <p:nvPr>
            <p:ph idx="1"/>
          </p:nvPr>
        </p:nvSpPr>
        <p:spPr>
          <a:xfrm>
            <a:off x="677334" y="1645921"/>
            <a:ext cx="8596668" cy="4395442"/>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technologies d’assistance se réfèrent aux produits, </a:t>
            </a:r>
            <a:r>
              <a:rPr lang="fr-CA" dirty="0">
                <a:latin typeface="Arial" panose="020B0604020202020204" pitchFamily="34" charset="0"/>
                <a:ea typeface="Calibri" panose="020F0502020204030204" pitchFamily="34" charset="0"/>
                <a:cs typeface="Times New Roman" panose="02020603050405020304" pitchFamily="18" charset="0"/>
              </a:rPr>
              <a:t>aux équipements </a:t>
            </a:r>
            <a:r>
              <a:rPr lang="fr-CA" sz="1800" dirty="0">
                <a:effectLst/>
                <a:latin typeface="Arial" panose="020B0604020202020204" pitchFamily="34" charset="0"/>
                <a:ea typeface="Calibri" panose="020F0502020204030204" pitchFamily="34" charset="0"/>
                <a:cs typeface="Times New Roman" panose="02020603050405020304" pitchFamily="18" charset="0"/>
              </a:rPr>
              <a:t>et aux systèmes qui améliorent la lecture, l’apprentissage, le travail et la vie quotidienne des personnes en situation de handicap.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62EA2AC-56D7-45E9-9EE7-B85D6FECC873}"/>
              </a:ext>
            </a:extLst>
          </p:cNvPr>
          <p:cNvSpPr>
            <a:spLocks noGrp="1"/>
          </p:cNvSpPr>
          <p:nvPr>
            <p:ph type="sldNum" sz="quarter" idx="12"/>
          </p:nvPr>
        </p:nvSpPr>
        <p:spPr/>
        <p:txBody>
          <a:bodyPr/>
          <a:lstStyle/>
          <a:p>
            <a:fld id="{DB84AA0B-5E1A-4A42-8BE0-1E5BFB2F3686}" type="slidenum">
              <a:rPr lang="en-CA" smtClean="0"/>
              <a:t>22</a:t>
            </a:fld>
            <a:endParaRPr lang="en-CA"/>
          </a:p>
        </p:txBody>
      </p:sp>
    </p:spTree>
    <p:extLst>
      <p:ext uri="{BB962C8B-B14F-4D97-AF65-F5344CB8AC3E}">
        <p14:creationId xmlns:p14="http://schemas.microsoft.com/office/powerpoint/2010/main" val="46637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51E6-DCAA-4491-9D9B-B1CB2ACE4255}"/>
              </a:ext>
            </a:extLst>
          </p:cNvPr>
          <p:cNvSpPr>
            <a:spLocks noGrp="1"/>
          </p:cNvSpPr>
          <p:nvPr>
            <p:ph type="title"/>
          </p:nvPr>
        </p:nvSpPr>
        <p:spPr/>
        <p:txBody>
          <a:bodyPr/>
          <a:lstStyle/>
          <a:p>
            <a:r>
              <a:rPr lang="en-CA" dirty="0" err="1">
                <a:solidFill>
                  <a:schemeClr val="tx1"/>
                </a:solidFill>
              </a:rPr>
              <a:t>Exemples</a:t>
            </a:r>
            <a:r>
              <a:rPr lang="en-CA" dirty="0">
                <a:solidFill>
                  <a:schemeClr val="tx1"/>
                </a:solidFill>
              </a:rPr>
              <a:t> de technologies </a:t>
            </a:r>
            <a:r>
              <a:rPr lang="en-CA" dirty="0" err="1">
                <a:solidFill>
                  <a:schemeClr val="tx1"/>
                </a:solidFill>
              </a:rPr>
              <a:t>d’assistance</a:t>
            </a:r>
            <a:r>
              <a:rPr lang="en-CA" dirty="0">
                <a:solidFill>
                  <a:schemeClr val="tx1"/>
                </a:solidFill>
              </a:rPr>
              <a:t> (matériel/</a:t>
            </a:r>
            <a:r>
              <a:rPr lang="en-CA" dirty="0" err="1">
                <a:solidFill>
                  <a:schemeClr val="tx1"/>
                </a:solidFill>
              </a:rPr>
              <a:t>logiciels</a:t>
            </a:r>
            <a:r>
              <a:rPr lang="en-CA" dirty="0">
                <a:solidFill>
                  <a:schemeClr val="tx1"/>
                </a:solidFill>
              </a:rPr>
              <a:t>)</a:t>
            </a:r>
          </a:p>
        </p:txBody>
      </p:sp>
      <p:sp>
        <p:nvSpPr>
          <p:cNvPr id="3" name="Content Placeholder 2">
            <a:extLst>
              <a:ext uri="{FF2B5EF4-FFF2-40B4-BE49-F238E27FC236}">
                <a16:creationId xmlns:a16="http://schemas.microsoft.com/office/drawing/2014/main" id="{DC1D5413-418E-49B1-B612-2919CE59E49E}"/>
              </a:ext>
            </a:extLst>
          </p:cNvPr>
          <p:cNvSpPr>
            <a:spLocks noGrp="1"/>
          </p:cNvSpPr>
          <p:nvPr>
            <p:ph idx="1"/>
          </p:nvPr>
        </p:nvSpPr>
        <p:spPr>
          <a:xfrm>
            <a:off x="677334" y="2031711"/>
            <a:ext cx="8596668" cy="4390818"/>
          </a:xfrm>
        </p:spPr>
        <p:txBody>
          <a:bodyPr>
            <a:normAutofit lnSpcReduction="10000"/>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Lecteur d’écran : Un logiciel qui lit les éléments sur l’écran d’un ordinateur ou d’un appareil mobile à l’aide d’une synthèse vocale, permettant ainsi à une personne aveugle ou ayant une basse vision d’utiliser un ordinateur ou un appareil mobile de façon autonome pour accéder aux applications et aux sites Web.</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Afficheur braille : Un dispositif qui se connecte à un ordinateur ou à un appareil mobile et traduit le texte en braille presque instantanément à l’aide des paramètres de braille du lecteur d’écran. Le braille est lu au toucher; cette configuration convient donc aux personnes aveugles, à celles ayant une basse vision ou aux personnes sourdes-aveugles.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Logiciel de grossissement de caractères : Grossis les éléments sur les écrans et permets aux utilisateurs d’ajuster d’autres paramètres visuels (contraste, apparence du curseur, etc.), ce qui augmente la visibilité et la convivialité pour les utilisatrices et les utilisateurs ayant une basse vision.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397AE72-1AE2-462F-A6CF-3F334DED3AC8}"/>
              </a:ext>
            </a:extLst>
          </p:cNvPr>
          <p:cNvSpPr>
            <a:spLocks noGrp="1"/>
          </p:cNvSpPr>
          <p:nvPr>
            <p:ph type="sldNum" sz="quarter" idx="12"/>
          </p:nvPr>
        </p:nvSpPr>
        <p:spPr/>
        <p:txBody>
          <a:bodyPr/>
          <a:lstStyle/>
          <a:p>
            <a:fld id="{DB84AA0B-5E1A-4A42-8BE0-1E5BFB2F3686}" type="slidenum">
              <a:rPr lang="en-CA" smtClean="0"/>
              <a:t>23</a:t>
            </a:fld>
            <a:endParaRPr lang="en-CA"/>
          </a:p>
        </p:txBody>
      </p:sp>
    </p:spTree>
    <p:extLst>
      <p:ext uri="{BB962C8B-B14F-4D97-AF65-F5344CB8AC3E}">
        <p14:creationId xmlns:p14="http://schemas.microsoft.com/office/powerpoint/2010/main" val="301548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3365-4624-4909-8F8A-0C87F011C940}"/>
              </a:ext>
            </a:extLst>
          </p:cNvPr>
          <p:cNvSpPr>
            <a:spLocks noGrp="1"/>
          </p:cNvSpPr>
          <p:nvPr>
            <p:ph type="title"/>
          </p:nvPr>
        </p:nvSpPr>
        <p:spPr/>
        <p:txBody>
          <a:bodyPr/>
          <a:lstStyle/>
          <a:p>
            <a:r>
              <a:rPr lang="en-CA" dirty="0" err="1">
                <a:solidFill>
                  <a:schemeClr val="tx1"/>
                </a:solidFill>
              </a:rPr>
              <a:t>Exemples</a:t>
            </a:r>
            <a:r>
              <a:rPr lang="en-CA" dirty="0">
                <a:solidFill>
                  <a:schemeClr val="tx1"/>
                </a:solidFill>
              </a:rPr>
              <a:t> de technologies </a:t>
            </a:r>
            <a:r>
              <a:rPr lang="en-CA" dirty="0" err="1">
                <a:solidFill>
                  <a:schemeClr val="tx1"/>
                </a:solidFill>
              </a:rPr>
              <a:t>d’assistance</a:t>
            </a:r>
            <a:r>
              <a:rPr lang="en-CA" dirty="0">
                <a:solidFill>
                  <a:schemeClr val="tx1"/>
                </a:solidFill>
              </a:rPr>
              <a:t> (matériel/</a:t>
            </a:r>
            <a:r>
              <a:rPr lang="en-CA" dirty="0" err="1">
                <a:solidFill>
                  <a:schemeClr val="tx1"/>
                </a:solidFill>
              </a:rPr>
              <a:t>logiciels</a:t>
            </a:r>
            <a:r>
              <a:rPr lang="en-CA" dirty="0">
                <a:solidFill>
                  <a:schemeClr val="tx1"/>
                </a:solidFill>
              </a:rPr>
              <a:t>), suite</a:t>
            </a:r>
          </a:p>
        </p:txBody>
      </p:sp>
      <p:sp>
        <p:nvSpPr>
          <p:cNvPr id="3" name="Content Placeholder 2">
            <a:extLst>
              <a:ext uri="{FF2B5EF4-FFF2-40B4-BE49-F238E27FC236}">
                <a16:creationId xmlns:a16="http://schemas.microsoft.com/office/drawing/2014/main" id="{91DE9FF6-EFB3-4F5E-85C7-3CB01D8065C7}"/>
              </a:ext>
            </a:extLst>
          </p:cNvPr>
          <p:cNvSpPr>
            <a:spLocks noGrp="1"/>
          </p:cNvSpPr>
          <p:nvPr>
            <p:ph idx="1"/>
          </p:nvPr>
        </p:nvSpPr>
        <p:spPr>
          <a:xfrm>
            <a:off x="677334" y="2004910"/>
            <a:ext cx="8596668" cy="4514223"/>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Logiciel de reconnaissance vocale : Il permet aux utilisatrices et aux utilisateurs de naviguer dans les logiciels ou les applications sur un ordinateur ou un appareil mobile, d’écrire du texte et de contrôler d’autres appareils à l’aide de commandes vocales.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CD6A0E4-C948-419D-850C-BA8622FD6705}"/>
              </a:ext>
            </a:extLst>
          </p:cNvPr>
          <p:cNvSpPr>
            <a:spLocks noGrp="1"/>
          </p:cNvSpPr>
          <p:nvPr>
            <p:ph type="sldNum" sz="quarter" idx="12"/>
          </p:nvPr>
        </p:nvSpPr>
        <p:spPr/>
        <p:txBody>
          <a:bodyPr/>
          <a:lstStyle/>
          <a:p>
            <a:fld id="{DB84AA0B-5E1A-4A42-8BE0-1E5BFB2F3686}" type="slidenum">
              <a:rPr lang="en-CA" smtClean="0"/>
              <a:t>24</a:t>
            </a:fld>
            <a:endParaRPr lang="en-CA"/>
          </a:p>
        </p:txBody>
      </p:sp>
    </p:spTree>
    <p:extLst>
      <p:ext uri="{BB962C8B-B14F-4D97-AF65-F5344CB8AC3E}">
        <p14:creationId xmlns:p14="http://schemas.microsoft.com/office/powerpoint/2010/main" val="324860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8378-33A1-4D6B-BF39-95696828AAEB}"/>
              </a:ext>
            </a:extLst>
          </p:cNvPr>
          <p:cNvSpPr>
            <a:spLocks noGrp="1"/>
          </p:cNvSpPr>
          <p:nvPr>
            <p:ph type="title"/>
          </p:nvPr>
        </p:nvSpPr>
        <p:spPr/>
        <p:txBody>
          <a:bodyPr/>
          <a:lstStyle/>
          <a:p>
            <a:r>
              <a:rPr lang="en-CA" dirty="0" err="1"/>
              <a:t>Démonstration</a:t>
            </a:r>
            <a:r>
              <a:rPr lang="en-CA" dirty="0"/>
              <a:t> d’un </a:t>
            </a:r>
            <a:r>
              <a:rPr lang="en-CA" dirty="0" err="1"/>
              <a:t>lecteur</a:t>
            </a:r>
            <a:r>
              <a:rPr lang="en-CA" dirty="0"/>
              <a:t> </a:t>
            </a:r>
            <a:r>
              <a:rPr lang="en-CA" dirty="0" err="1"/>
              <a:t>d’écran</a:t>
            </a:r>
            <a:r>
              <a:rPr lang="en-CA" dirty="0"/>
              <a:t> et d’un </a:t>
            </a:r>
            <a:r>
              <a:rPr lang="en-CA" dirty="0" err="1"/>
              <a:t>afficheur</a:t>
            </a:r>
            <a:r>
              <a:rPr lang="en-CA" dirty="0"/>
              <a:t> braille</a:t>
            </a:r>
          </a:p>
        </p:txBody>
      </p:sp>
      <p:sp>
        <p:nvSpPr>
          <p:cNvPr id="4" name="Slide Number Placeholder 3">
            <a:extLst>
              <a:ext uri="{FF2B5EF4-FFF2-40B4-BE49-F238E27FC236}">
                <a16:creationId xmlns:a16="http://schemas.microsoft.com/office/drawing/2014/main" id="{406080F8-9CBC-4372-999E-85986041D27F}"/>
              </a:ext>
            </a:extLst>
          </p:cNvPr>
          <p:cNvSpPr>
            <a:spLocks noGrp="1"/>
          </p:cNvSpPr>
          <p:nvPr>
            <p:ph type="sldNum" sz="quarter" idx="12"/>
          </p:nvPr>
        </p:nvSpPr>
        <p:spPr/>
        <p:txBody>
          <a:bodyPr/>
          <a:lstStyle/>
          <a:p>
            <a:fld id="{DB84AA0B-5E1A-4A42-8BE0-1E5BFB2F3686}" type="slidenum">
              <a:rPr lang="en-CA" smtClean="0"/>
              <a:t>25</a:t>
            </a:fld>
            <a:endParaRPr lang="en-CA"/>
          </a:p>
        </p:txBody>
      </p:sp>
    </p:spTree>
    <p:extLst>
      <p:ext uri="{BB962C8B-B14F-4D97-AF65-F5344CB8AC3E}">
        <p14:creationId xmlns:p14="http://schemas.microsoft.com/office/powerpoint/2010/main" val="201147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C090-304D-4E18-9A9F-75FB6DE97C27}"/>
              </a:ext>
            </a:extLst>
          </p:cNvPr>
          <p:cNvSpPr>
            <a:spLocks noGrp="1"/>
          </p:cNvSpPr>
          <p:nvPr>
            <p:ph type="title"/>
          </p:nvPr>
        </p:nvSpPr>
        <p:spPr/>
        <p:txBody>
          <a:bodyPr/>
          <a:lstStyle/>
          <a:p>
            <a:r>
              <a:rPr lang="en-CA" dirty="0">
                <a:solidFill>
                  <a:schemeClr val="tx1"/>
                </a:solidFill>
              </a:rPr>
              <a:t>Solutions </a:t>
            </a:r>
            <a:r>
              <a:rPr lang="en-CA" dirty="0" err="1">
                <a:solidFill>
                  <a:schemeClr val="tx1"/>
                </a:solidFill>
              </a:rPr>
              <a:t>d’accessibilité</a:t>
            </a:r>
            <a:r>
              <a:rPr lang="en-CA" dirty="0">
                <a:solidFill>
                  <a:schemeClr val="tx1"/>
                </a:solidFill>
              </a:rPr>
              <a:t> numérique (accessibility overlays)</a:t>
            </a:r>
          </a:p>
        </p:txBody>
      </p:sp>
      <p:sp>
        <p:nvSpPr>
          <p:cNvPr id="3" name="Content Placeholder 2">
            <a:extLst>
              <a:ext uri="{FF2B5EF4-FFF2-40B4-BE49-F238E27FC236}">
                <a16:creationId xmlns:a16="http://schemas.microsoft.com/office/drawing/2014/main" id="{B2F638A1-E86A-459A-AAE6-6508AD4558B3}"/>
              </a:ext>
            </a:extLst>
          </p:cNvPr>
          <p:cNvSpPr>
            <a:spLocks noGrp="1"/>
          </p:cNvSpPr>
          <p:nvPr>
            <p:ph idx="1"/>
          </p:nvPr>
        </p:nvSpPr>
        <p:spPr>
          <a:xfrm>
            <a:off x="677334" y="2081306"/>
            <a:ext cx="8596668" cy="2695388"/>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solutions d’accessibilité numérique sont des produits présentés comme une « solution automatisée » qui modifient le code d’une page Web, souvent à l’aide du JavaScript. Ces produits sont généralement une extension, une application, une barre d’outils ou un widget. Les entreprises qui créent et promeuvent l’utilisation des solutions d’accessibilité numérique stipulent que leurs produits détectent et corrigent automatiquement les problèmes d’accessibilité du Web.</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69F1D4A-B329-4014-929D-C855441C69BB}"/>
              </a:ext>
            </a:extLst>
          </p:cNvPr>
          <p:cNvSpPr>
            <a:spLocks noGrp="1"/>
          </p:cNvSpPr>
          <p:nvPr>
            <p:ph type="sldNum" sz="quarter" idx="12"/>
          </p:nvPr>
        </p:nvSpPr>
        <p:spPr/>
        <p:txBody>
          <a:bodyPr/>
          <a:lstStyle/>
          <a:p>
            <a:fld id="{DB84AA0B-5E1A-4A42-8BE0-1E5BFB2F3686}" type="slidenum">
              <a:rPr lang="en-CA" smtClean="0"/>
              <a:t>26</a:t>
            </a:fld>
            <a:endParaRPr lang="en-CA"/>
          </a:p>
        </p:txBody>
      </p:sp>
    </p:spTree>
    <p:extLst>
      <p:ext uri="{BB962C8B-B14F-4D97-AF65-F5344CB8AC3E}">
        <p14:creationId xmlns:p14="http://schemas.microsoft.com/office/powerpoint/2010/main" val="2073144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C090-304D-4E18-9A9F-75FB6DE97C27}"/>
              </a:ext>
            </a:extLst>
          </p:cNvPr>
          <p:cNvSpPr>
            <a:spLocks noGrp="1"/>
          </p:cNvSpPr>
          <p:nvPr>
            <p:ph type="title"/>
          </p:nvPr>
        </p:nvSpPr>
        <p:spPr/>
        <p:txBody>
          <a:bodyPr/>
          <a:lstStyle/>
          <a:p>
            <a:r>
              <a:rPr lang="en-CA" dirty="0">
                <a:solidFill>
                  <a:schemeClr val="tx1"/>
                </a:solidFill>
              </a:rPr>
              <a:t>Solutions </a:t>
            </a:r>
            <a:r>
              <a:rPr lang="en-CA" dirty="0" err="1">
                <a:solidFill>
                  <a:schemeClr val="tx1"/>
                </a:solidFill>
              </a:rPr>
              <a:t>d’accessibilité</a:t>
            </a:r>
            <a:r>
              <a:rPr lang="en-CA" dirty="0">
                <a:solidFill>
                  <a:schemeClr val="tx1"/>
                </a:solidFill>
              </a:rPr>
              <a:t> numérique (accessibility overlays), suite</a:t>
            </a:r>
          </a:p>
        </p:txBody>
      </p:sp>
      <p:sp>
        <p:nvSpPr>
          <p:cNvPr id="3" name="Content Placeholder 2">
            <a:extLst>
              <a:ext uri="{FF2B5EF4-FFF2-40B4-BE49-F238E27FC236}">
                <a16:creationId xmlns:a16="http://schemas.microsoft.com/office/drawing/2014/main" id="{B2F638A1-E86A-459A-AAE6-6508AD4558B3}"/>
              </a:ext>
            </a:extLst>
          </p:cNvPr>
          <p:cNvSpPr>
            <a:spLocks noGrp="1"/>
          </p:cNvSpPr>
          <p:nvPr>
            <p:ph idx="1"/>
          </p:nvPr>
        </p:nvSpPr>
        <p:spPr>
          <a:xfrm>
            <a:off x="677334" y="2081009"/>
            <a:ext cx="8596668" cy="3960354"/>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solutions d’accessibilité numérique et l’automatisation des corrections sont loin d'être parfaites : ces outils omettent souvent d’identifier correctement les problèmes tels que les liens manquants, l’ordre de lecture, la qualité et la pertinence des descriptions d’images et du texte alternatif, l’utilisation de tableaux de présentation, le sous-titrage, les captchas inaccessibles et la langue mal identifiée.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effectLst/>
                <a:latin typeface="Arial" panose="020B0604020202020204" pitchFamily="34" charset="0"/>
                <a:ea typeface="Calibri" panose="020F0502020204030204" pitchFamily="34" charset="0"/>
              </a:rPr>
              <a:t>Les solutions d’accessibilité numérique ne tiennent pas compte des </a:t>
            </a:r>
            <a:r>
              <a:rPr lang="fr-CA" dirty="0">
                <a:latin typeface="Arial" panose="020B0604020202020204" pitchFamily="34" charset="0"/>
                <a:ea typeface="Calibri" panose="020F0502020204030204" pitchFamily="34" charset="0"/>
              </a:rPr>
              <a:t>aspects </a:t>
            </a:r>
            <a:r>
              <a:rPr lang="fr-CA" sz="1800" dirty="0">
                <a:effectLst/>
                <a:latin typeface="Arial" panose="020B0604020202020204" pitchFamily="34" charset="0"/>
                <a:ea typeface="Calibri" panose="020F0502020204030204" pitchFamily="34" charset="0"/>
              </a:rPr>
              <a:t> techniques de l’accessibilité des sites Web et des utilisateurs eux-mêmes, ce qui a pour effet que les processus et les produits favorisent l’exclusion. </a:t>
            </a:r>
            <a:endParaRPr lang="en-CA" dirty="0"/>
          </a:p>
        </p:txBody>
      </p:sp>
      <p:sp>
        <p:nvSpPr>
          <p:cNvPr id="4" name="Slide Number Placeholder 3">
            <a:extLst>
              <a:ext uri="{FF2B5EF4-FFF2-40B4-BE49-F238E27FC236}">
                <a16:creationId xmlns:a16="http://schemas.microsoft.com/office/drawing/2014/main" id="{269F1D4A-B329-4014-929D-C855441C69BB}"/>
              </a:ext>
            </a:extLst>
          </p:cNvPr>
          <p:cNvSpPr>
            <a:spLocks noGrp="1"/>
          </p:cNvSpPr>
          <p:nvPr>
            <p:ph type="sldNum" sz="quarter" idx="12"/>
          </p:nvPr>
        </p:nvSpPr>
        <p:spPr/>
        <p:txBody>
          <a:bodyPr/>
          <a:lstStyle/>
          <a:p>
            <a:fld id="{DB84AA0B-5E1A-4A42-8BE0-1E5BFB2F3686}" type="slidenum">
              <a:rPr lang="en-CA" smtClean="0"/>
              <a:t>27</a:t>
            </a:fld>
            <a:endParaRPr lang="en-CA"/>
          </a:p>
        </p:txBody>
      </p:sp>
    </p:spTree>
    <p:extLst>
      <p:ext uri="{BB962C8B-B14F-4D97-AF65-F5344CB8AC3E}">
        <p14:creationId xmlns:p14="http://schemas.microsoft.com/office/powerpoint/2010/main" val="772396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4C86-3E33-4888-A041-0FCBD6FF3869}"/>
              </a:ext>
            </a:extLst>
          </p:cNvPr>
          <p:cNvSpPr>
            <a:spLocks noGrp="1"/>
          </p:cNvSpPr>
          <p:nvPr>
            <p:ph type="title"/>
          </p:nvPr>
        </p:nvSpPr>
        <p:spPr>
          <a:xfrm>
            <a:off x="677334" y="609600"/>
            <a:ext cx="8767880" cy="894080"/>
          </a:xfrm>
        </p:spPr>
        <p:txBody>
          <a:bodyPr>
            <a:normAutofit fontScale="90000"/>
          </a:bodyPr>
          <a:lstStyle/>
          <a:p>
            <a:r>
              <a:rPr lang="en-CA" dirty="0">
                <a:solidFill>
                  <a:schemeClr val="tx1"/>
                </a:solidFill>
              </a:rPr>
              <a:t>Design </a:t>
            </a:r>
            <a:r>
              <a:rPr lang="en-CA" dirty="0" err="1">
                <a:solidFill>
                  <a:schemeClr val="tx1"/>
                </a:solidFill>
              </a:rPr>
              <a:t>inclusif</a:t>
            </a:r>
            <a:r>
              <a:rPr lang="en-CA" dirty="0">
                <a:solidFill>
                  <a:schemeClr val="tx1"/>
                </a:solidFill>
              </a:rPr>
              <a:t> pour les </a:t>
            </a:r>
            <a:r>
              <a:rPr lang="en-CA" dirty="0" err="1">
                <a:solidFill>
                  <a:schemeClr val="tx1"/>
                </a:solidFill>
              </a:rPr>
              <a:t>espaces</a:t>
            </a:r>
            <a:r>
              <a:rPr lang="en-CA" dirty="0">
                <a:solidFill>
                  <a:schemeClr val="tx1"/>
                </a:solidFill>
              </a:rPr>
              <a:t> </a:t>
            </a:r>
            <a:r>
              <a:rPr lang="en-CA" dirty="0" err="1">
                <a:solidFill>
                  <a:schemeClr val="tx1"/>
                </a:solidFill>
              </a:rPr>
              <a:t>numériques</a:t>
            </a:r>
            <a:endParaRPr lang="en-CA" dirty="0">
              <a:solidFill>
                <a:schemeClr val="tx1"/>
              </a:solidFill>
            </a:endParaRPr>
          </a:p>
        </p:txBody>
      </p:sp>
      <p:sp>
        <p:nvSpPr>
          <p:cNvPr id="3" name="Content Placeholder 2">
            <a:extLst>
              <a:ext uri="{FF2B5EF4-FFF2-40B4-BE49-F238E27FC236}">
                <a16:creationId xmlns:a16="http://schemas.microsoft.com/office/drawing/2014/main" id="{A95B98DA-8040-4B07-833A-FFE7DEDAA816}"/>
              </a:ext>
            </a:extLst>
          </p:cNvPr>
          <p:cNvSpPr>
            <a:spLocks noGrp="1"/>
          </p:cNvSpPr>
          <p:nvPr>
            <p:ph idx="1"/>
          </p:nvPr>
        </p:nvSpPr>
        <p:spPr>
          <a:xfrm>
            <a:off x="677334" y="1661963"/>
            <a:ext cx="8596668" cy="4395442"/>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mêmes sept principes du design inclusif relatif aux espaces physiques dont nous avons parlé plut tôt peuvent également être utilisés pour orienter la conception d’espaces et de contenus numériques afin qu'ils soient inclusifs et accessibles pour tous.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4B5657-6E60-427C-9C48-6D060CCBCA01}"/>
              </a:ext>
            </a:extLst>
          </p:cNvPr>
          <p:cNvSpPr>
            <a:spLocks noGrp="1"/>
          </p:cNvSpPr>
          <p:nvPr>
            <p:ph type="sldNum" sz="quarter" idx="12"/>
          </p:nvPr>
        </p:nvSpPr>
        <p:spPr/>
        <p:txBody>
          <a:bodyPr/>
          <a:lstStyle/>
          <a:p>
            <a:fld id="{DB84AA0B-5E1A-4A42-8BE0-1E5BFB2F3686}" type="slidenum">
              <a:rPr lang="en-CA" smtClean="0"/>
              <a:t>28</a:t>
            </a:fld>
            <a:endParaRPr lang="en-CA"/>
          </a:p>
        </p:txBody>
      </p:sp>
    </p:spTree>
    <p:extLst>
      <p:ext uri="{BB962C8B-B14F-4D97-AF65-F5344CB8AC3E}">
        <p14:creationId xmlns:p14="http://schemas.microsoft.com/office/powerpoint/2010/main" val="1753029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3718-5049-46EC-8D5D-F52136E6CD87}"/>
              </a:ext>
            </a:extLst>
          </p:cNvPr>
          <p:cNvSpPr>
            <a:spLocks noGrp="1"/>
          </p:cNvSpPr>
          <p:nvPr>
            <p:ph type="title"/>
          </p:nvPr>
        </p:nvSpPr>
        <p:spPr>
          <a:xfrm>
            <a:off x="677334" y="609600"/>
            <a:ext cx="8596668" cy="939501"/>
          </a:xfrm>
        </p:spPr>
        <p:txBody>
          <a:bodyPr/>
          <a:lstStyle/>
          <a:p>
            <a:r>
              <a:rPr lang="en-CA" dirty="0" err="1">
                <a:solidFill>
                  <a:schemeClr val="tx1"/>
                </a:solidFill>
              </a:rPr>
              <a:t>Considérations</a:t>
            </a:r>
            <a:r>
              <a:rPr lang="en-CA" dirty="0">
                <a:solidFill>
                  <a:schemeClr val="tx1"/>
                </a:solidFill>
              </a:rPr>
              <a:t> </a:t>
            </a:r>
            <a:r>
              <a:rPr lang="en-CA" dirty="0" err="1">
                <a:solidFill>
                  <a:schemeClr val="tx1"/>
                </a:solidFill>
              </a:rPr>
              <a:t>d’approvisionnement</a:t>
            </a:r>
            <a:endParaRPr lang="en-CA" dirty="0">
              <a:solidFill>
                <a:schemeClr val="tx1"/>
              </a:solidFill>
            </a:endParaRPr>
          </a:p>
        </p:txBody>
      </p:sp>
      <p:sp>
        <p:nvSpPr>
          <p:cNvPr id="3" name="Content Placeholder 2">
            <a:extLst>
              <a:ext uri="{FF2B5EF4-FFF2-40B4-BE49-F238E27FC236}">
                <a16:creationId xmlns:a16="http://schemas.microsoft.com/office/drawing/2014/main" id="{82DB4494-DC4D-4C2B-BB01-C35EC8E21D65}"/>
              </a:ext>
            </a:extLst>
          </p:cNvPr>
          <p:cNvSpPr>
            <a:spLocks noGrp="1"/>
          </p:cNvSpPr>
          <p:nvPr>
            <p:ph idx="1"/>
          </p:nvPr>
        </p:nvSpPr>
        <p:spPr>
          <a:xfrm>
            <a:off x="677334" y="1743959"/>
            <a:ext cx="8596668" cy="4297403"/>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Préconisez l’approvisionnement de contenus numériques qui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tiennent compte de l’accessibilité dès la conception;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sont conformes aux WCAG; et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ont été testés par des personnes qualifiées ayant des situations de handicap.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DA1BA0-623B-4D3D-B2D4-007B72775878}"/>
              </a:ext>
            </a:extLst>
          </p:cNvPr>
          <p:cNvSpPr>
            <a:spLocks noGrp="1"/>
          </p:cNvSpPr>
          <p:nvPr>
            <p:ph type="sldNum" sz="quarter" idx="12"/>
          </p:nvPr>
        </p:nvSpPr>
        <p:spPr/>
        <p:txBody>
          <a:bodyPr/>
          <a:lstStyle/>
          <a:p>
            <a:fld id="{DB84AA0B-5E1A-4A42-8BE0-1E5BFB2F3686}" type="slidenum">
              <a:rPr lang="en-CA" smtClean="0"/>
              <a:t>29</a:t>
            </a:fld>
            <a:endParaRPr lang="en-CA"/>
          </a:p>
        </p:txBody>
      </p:sp>
    </p:spTree>
    <p:extLst>
      <p:ext uri="{BB962C8B-B14F-4D97-AF65-F5344CB8AC3E}">
        <p14:creationId xmlns:p14="http://schemas.microsoft.com/office/powerpoint/2010/main" val="300871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EA87-DF0C-4BD1-8F97-21DA53732290}"/>
              </a:ext>
            </a:extLst>
          </p:cNvPr>
          <p:cNvSpPr>
            <a:spLocks noGrp="1"/>
          </p:cNvSpPr>
          <p:nvPr>
            <p:ph type="title"/>
          </p:nvPr>
        </p:nvSpPr>
        <p:spPr/>
        <p:txBody>
          <a:bodyPr/>
          <a:lstStyle/>
          <a:p>
            <a:r>
              <a:rPr lang="en-CA" dirty="0" err="1"/>
              <a:t>Consignes</a:t>
            </a:r>
            <a:r>
              <a:rPr lang="en-CA" dirty="0"/>
              <a:t> pour la </a:t>
            </a:r>
            <a:r>
              <a:rPr lang="en-CA" dirty="0" err="1"/>
              <a:t>vidéoconférence</a:t>
            </a:r>
            <a:r>
              <a:rPr lang="en-CA" dirty="0"/>
              <a:t>, suite</a:t>
            </a:r>
          </a:p>
        </p:txBody>
      </p:sp>
      <p:sp>
        <p:nvSpPr>
          <p:cNvPr id="3" name="Content Placeholder 2">
            <a:extLst>
              <a:ext uri="{FF2B5EF4-FFF2-40B4-BE49-F238E27FC236}">
                <a16:creationId xmlns:a16="http://schemas.microsoft.com/office/drawing/2014/main" id="{9620609A-11E6-492B-90E9-09EDE5E72E3D}"/>
              </a:ext>
            </a:extLst>
          </p:cNvPr>
          <p:cNvSpPr>
            <a:spLocks noGrp="1"/>
          </p:cNvSpPr>
          <p:nvPr>
            <p:ph idx="1"/>
          </p:nvPr>
        </p:nvSpPr>
        <p:spPr>
          <a:xfrm>
            <a:off x="677334" y="1699709"/>
            <a:ext cx="8596668" cy="4341654"/>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Veuillez noter que ce Webinaire sera enregistré et publié sur </a:t>
            </a:r>
            <a:r>
              <a:rPr lang="fr-CA" sz="1800" dirty="0">
                <a:effectLst/>
                <a:latin typeface="Arial" panose="020B0604020202020204" pitchFamily="34" charset="0"/>
                <a:ea typeface="Calibri" panose="020F0502020204030204" pitchFamily="34" charset="0"/>
                <a:cs typeface="Times New Roman" panose="02020603050405020304" pitchFamily="18" charset="0"/>
                <a:hlinkClick r:id="rId3"/>
              </a:rPr>
              <a:t>BibliosAccessibles.ca</a:t>
            </a:r>
            <a:r>
              <a:rPr lang="fr-CA" sz="1800" dirty="0">
                <a:effectLst/>
                <a:latin typeface="Arial" panose="020B0604020202020204" pitchFamily="34" charset="0"/>
                <a:ea typeface="Calibri" panose="020F0502020204030204" pitchFamily="34" charset="0"/>
                <a:cs typeface="Times New Roman" panose="02020603050405020304" pitchFamily="18" charset="0"/>
              </a:rPr>
              <a:t> par l’intermédiaire de notre </a:t>
            </a:r>
            <a:r>
              <a:rPr lang="fr-CA"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chaîne YouTube</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Nous arrêterons l’enregistrement avant la période de questions de ce Webinaire.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1EBFB5-81D6-4614-8881-C63480160844}"/>
              </a:ext>
            </a:extLst>
          </p:cNvPr>
          <p:cNvSpPr>
            <a:spLocks noGrp="1"/>
          </p:cNvSpPr>
          <p:nvPr>
            <p:ph type="sldNum" sz="quarter" idx="12"/>
          </p:nvPr>
        </p:nvSpPr>
        <p:spPr/>
        <p:txBody>
          <a:bodyPr/>
          <a:lstStyle/>
          <a:p>
            <a:fld id="{DB84AA0B-5E1A-4A42-8BE0-1E5BFB2F3686}" type="slidenum">
              <a:rPr lang="en-CA" smtClean="0"/>
              <a:t>3</a:t>
            </a:fld>
            <a:endParaRPr lang="en-CA"/>
          </a:p>
        </p:txBody>
      </p:sp>
    </p:spTree>
    <p:extLst>
      <p:ext uri="{BB962C8B-B14F-4D97-AF65-F5344CB8AC3E}">
        <p14:creationId xmlns:p14="http://schemas.microsoft.com/office/powerpoint/2010/main" val="1861448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B1DF-AF00-45BB-962D-D743D8468470}"/>
              </a:ext>
            </a:extLst>
          </p:cNvPr>
          <p:cNvSpPr>
            <a:spLocks noGrp="1"/>
          </p:cNvSpPr>
          <p:nvPr>
            <p:ph type="title"/>
          </p:nvPr>
        </p:nvSpPr>
        <p:spPr/>
        <p:txBody>
          <a:bodyPr/>
          <a:lstStyle/>
          <a:p>
            <a:r>
              <a:rPr lang="en-CA" dirty="0" err="1">
                <a:solidFill>
                  <a:schemeClr val="tx1"/>
                </a:solidFill>
              </a:rPr>
              <a:t>Accessibilité</a:t>
            </a:r>
            <a:r>
              <a:rPr lang="en-CA" dirty="0">
                <a:solidFill>
                  <a:schemeClr val="tx1"/>
                </a:solidFill>
              </a:rPr>
              <a:t> numérique </a:t>
            </a:r>
            <a:r>
              <a:rPr lang="en-CA" dirty="0" err="1">
                <a:solidFill>
                  <a:schemeClr val="tx1"/>
                </a:solidFill>
              </a:rPr>
              <a:t>en</a:t>
            </a:r>
            <a:r>
              <a:rPr lang="en-CA" dirty="0">
                <a:solidFill>
                  <a:schemeClr val="tx1"/>
                </a:solidFill>
              </a:rPr>
              <a:t> </a:t>
            </a:r>
            <a:r>
              <a:rPr lang="en-CA" dirty="0" err="1">
                <a:solidFill>
                  <a:schemeClr val="tx1"/>
                </a:solidFill>
              </a:rPr>
              <a:t>bibliothèque</a:t>
            </a:r>
            <a:endParaRPr lang="en-CA" dirty="0">
              <a:solidFill>
                <a:schemeClr val="tx1"/>
              </a:solidFill>
            </a:endParaRPr>
          </a:p>
        </p:txBody>
      </p:sp>
      <p:sp>
        <p:nvSpPr>
          <p:cNvPr id="3" name="Content Placeholder 2">
            <a:extLst>
              <a:ext uri="{FF2B5EF4-FFF2-40B4-BE49-F238E27FC236}">
                <a16:creationId xmlns:a16="http://schemas.microsoft.com/office/drawing/2014/main" id="{9EC084A8-B900-4929-B2F5-F94A2E91AAFC}"/>
              </a:ext>
            </a:extLst>
          </p:cNvPr>
          <p:cNvSpPr>
            <a:spLocks noGrp="1"/>
          </p:cNvSpPr>
          <p:nvPr>
            <p:ph idx="1"/>
          </p:nvPr>
        </p:nvSpPr>
        <p:spPr>
          <a:xfrm>
            <a:off x="677334" y="1544320"/>
            <a:ext cx="8596668" cy="4862167"/>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Apprenez comment rendre vos documents accessibles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https://support.microsoft.com/fr-fr/topic/rendre-vos-documents-word-accessibles-aux-personnes-atteintes-d-un-handicap-d9bf3683-87ac-47ea-b91a-78dcacb3c66d#:~:text=Cliquez%20avec%20le%20bouton%20droit%20sur%20une%20forme.,un%20titre%20et%20une%20description.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produits de la suite Microsoft Office comportent un vérificateur d’accessibilité intégré qui offre de bons conseils.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Utilisez des vérificateurs d’accessibilité de sites Web automatisés pour trouver des obstacles majeurs. Voici deux suggestions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CA" dirty="0">
                <a:hlinkClick r:id="rId4"/>
              </a:rPr>
              <a:t>https://web.dev/lighthouse-accessibility/</a:t>
            </a:r>
            <a:r>
              <a:rPr lang="en-CA" dirty="0"/>
              <a:t> (</a:t>
            </a:r>
            <a:r>
              <a:rPr lang="en-CA" dirty="0" err="1"/>
              <a:t>en</a:t>
            </a:r>
            <a:r>
              <a:rPr lang="en-CA" dirty="0"/>
              <a:t> </a:t>
            </a:r>
            <a:r>
              <a:rPr lang="en-CA" dirty="0" err="1"/>
              <a:t>anglais</a:t>
            </a:r>
            <a:r>
              <a:rPr lang="en-CA" dirty="0"/>
              <a:t> </a:t>
            </a:r>
            <a:r>
              <a:rPr lang="en-CA" dirty="0" err="1"/>
              <a:t>seulement</a:t>
            </a:r>
            <a:r>
              <a:rPr lang="en-CA" dirty="0"/>
              <a:t>)</a:t>
            </a:r>
          </a:p>
          <a:p>
            <a:pPr lvl="1"/>
            <a:r>
              <a:rPr lang="en-CA" dirty="0">
                <a:hlinkClick r:id="rId5"/>
              </a:rPr>
              <a:t>https://www.deque.com/axe/</a:t>
            </a:r>
            <a:r>
              <a:rPr lang="en-CA" dirty="0"/>
              <a:t> (</a:t>
            </a:r>
            <a:r>
              <a:rPr lang="en-CA" dirty="0" err="1"/>
              <a:t>en</a:t>
            </a:r>
            <a:r>
              <a:rPr lang="en-CA" dirty="0"/>
              <a:t> </a:t>
            </a:r>
            <a:r>
              <a:rPr lang="en-CA" dirty="0" err="1"/>
              <a:t>anglais</a:t>
            </a:r>
            <a:r>
              <a:rPr lang="en-CA" dirty="0"/>
              <a:t> </a:t>
            </a:r>
            <a:r>
              <a:rPr lang="en-CA" dirty="0" err="1"/>
              <a:t>seulement</a:t>
            </a:r>
            <a:r>
              <a:rPr lang="en-CA" dirty="0"/>
              <a:t>).</a:t>
            </a:r>
          </a:p>
        </p:txBody>
      </p:sp>
      <p:sp>
        <p:nvSpPr>
          <p:cNvPr id="4" name="Slide Number Placeholder 3">
            <a:extLst>
              <a:ext uri="{FF2B5EF4-FFF2-40B4-BE49-F238E27FC236}">
                <a16:creationId xmlns:a16="http://schemas.microsoft.com/office/drawing/2014/main" id="{DA244D11-5193-44C4-A664-5022D4BE851A}"/>
              </a:ext>
            </a:extLst>
          </p:cNvPr>
          <p:cNvSpPr>
            <a:spLocks noGrp="1"/>
          </p:cNvSpPr>
          <p:nvPr>
            <p:ph type="sldNum" sz="quarter" idx="12"/>
          </p:nvPr>
        </p:nvSpPr>
        <p:spPr/>
        <p:txBody>
          <a:bodyPr/>
          <a:lstStyle/>
          <a:p>
            <a:fld id="{DB84AA0B-5E1A-4A42-8BE0-1E5BFB2F3686}" type="slidenum">
              <a:rPr lang="en-CA" smtClean="0"/>
              <a:t>30</a:t>
            </a:fld>
            <a:endParaRPr lang="en-CA"/>
          </a:p>
        </p:txBody>
      </p:sp>
    </p:spTree>
    <p:extLst>
      <p:ext uri="{BB962C8B-B14F-4D97-AF65-F5344CB8AC3E}">
        <p14:creationId xmlns:p14="http://schemas.microsoft.com/office/powerpoint/2010/main" val="3788639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B1DF-AF00-45BB-962D-D743D8468470}"/>
              </a:ext>
            </a:extLst>
          </p:cNvPr>
          <p:cNvSpPr>
            <a:spLocks noGrp="1"/>
          </p:cNvSpPr>
          <p:nvPr>
            <p:ph type="title"/>
          </p:nvPr>
        </p:nvSpPr>
        <p:spPr>
          <a:xfrm>
            <a:off x="677334" y="631116"/>
            <a:ext cx="8596668" cy="1320800"/>
          </a:xfrm>
        </p:spPr>
        <p:txBody>
          <a:bodyPr/>
          <a:lstStyle/>
          <a:p>
            <a:r>
              <a:rPr lang="en-CA" dirty="0" err="1">
                <a:solidFill>
                  <a:schemeClr val="tx1"/>
                </a:solidFill>
              </a:rPr>
              <a:t>Accessibilité</a:t>
            </a:r>
            <a:r>
              <a:rPr lang="en-CA" dirty="0">
                <a:solidFill>
                  <a:schemeClr val="tx1"/>
                </a:solidFill>
              </a:rPr>
              <a:t> numérique </a:t>
            </a:r>
            <a:r>
              <a:rPr lang="en-CA" dirty="0" err="1">
                <a:solidFill>
                  <a:schemeClr val="tx1"/>
                </a:solidFill>
              </a:rPr>
              <a:t>en</a:t>
            </a:r>
            <a:r>
              <a:rPr lang="en-CA" dirty="0">
                <a:solidFill>
                  <a:schemeClr val="tx1"/>
                </a:solidFill>
              </a:rPr>
              <a:t> </a:t>
            </a:r>
            <a:r>
              <a:rPr lang="en-CA" dirty="0" err="1">
                <a:solidFill>
                  <a:schemeClr val="tx1"/>
                </a:solidFill>
              </a:rPr>
              <a:t>bibliothèque</a:t>
            </a:r>
            <a:endParaRPr lang="en-CA" dirty="0">
              <a:solidFill>
                <a:schemeClr val="tx1"/>
              </a:solidFill>
            </a:endParaRPr>
          </a:p>
        </p:txBody>
      </p:sp>
      <p:sp>
        <p:nvSpPr>
          <p:cNvPr id="3" name="Content Placeholder 2">
            <a:extLst>
              <a:ext uri="{FF2B5EF4-FFF2-40B4-BE49-F238E27FC236}">
                <a16:creationId xmlns:a16="http://schemas.microsoft.com/office/drawing/2014/main" id="{9EC084A8-B900-4929-B2F5-F94A2E91AAFC}"/>
              </a:ext>
            </a:extLst>
          </p:cNvPr>
          <p:cNvSpPr>
            <a:spLocks noGrp="1"/>
          </p:cNvSpPr>
          <p:nvPr>
            <p:ph idx="1"/>
          </p:nvPr>
        </p:nvSpPr>
        <p:spPr>
          <a:xfrm>
            <a:off x="677334" y="1544320"/>
            <a:ext cx="8596668" cy="4862167"/>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Préconisez des sites Web et des systèmes intégrés de bibliothèque accessibles des vendeurs (ou de l’entité responsable de les maintenir ou de les choisir).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Installez </a:t>
            </a:r>
            <a:r>
              <a:rPr lang="fr-CA"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NVDA</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NonVisual</a:t>
            </a:r>
            <a:r>
              <a:rPr lang="fr-CA" sz="1800" dirty="0">
                <a:effectLst/>
                <a:latin typeface="Arial" panose="020B0604020202020204" pitchFamily="34" charset="0"/>
                <a:ea typeface="Calibri" panose="020F0502020204030204" pitchFamily="34" charset="0"/>
                <a:cs typeface="Times New Roman" panose="02020603050405020304" pitchFamily="18" charset="0"/>
              </a:rPr>
              <a:t> Desktop Access) sur les ordinateurs publics.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Apprenez-en plus sur les outils d’accessibilité natifs dans la technologie que vous avez déjà.</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Par exemple :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Narrator</a:t>
            </a:r>
            <a:r>
              <a:rPr lang="fr-CA" sz="1800" dirty="0">
                <a:effectLst/>
                <a:latin typeface="Arial" panose="020B0604020202020204" pitchFamily="34" charset="0"/>
                <a:ea typeface="Calibri" panose="020F0502020204030204" pitchFamily="34" charset="0"/>
                <a:cs typeface="Times New Roman" panose="02020603050405020304" pitchFamily="18" charset="0"/>
              </a:rPr>
              <a:t> ou Loupe dans Windows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A244D11-5193-44C4-A664-5022D4BE851A}"/>
              </a:ext>
            </a:extLst>
          </p:cNvPr>
          <p:cNvSpPr>
            <a:spLocks noGrp="1"/>
          </p:cNvSpPr>
          <p:nvPr>
            <p:ph type="sldNum" sz="quarter" idx="12"/>
          </p:nvPr>
        </p:nvSpPr>
        <p:spPr/>
        <p:txBody>
          <a:bodyPr/>
          <a:lstStyle/>
          <a:p>
            <a:fld id="{DB84AA0B-5E1A-4A42-8BE0-1E5BFB2F3686}" type="slidenum">
              <a:rPr lang="en-CA" smtClean="0"/>
              <a:t>31</a:t>
            </a:fld>
            <a:endParaRPr lang="en-CA"/>
          </a:p>
        </p:txBody>
      </p:sp>
    </p:spTree>
    <p:extLst>
      <p:ext uri="{BB962C8B-B14F-4D97-AF65-F5344CB8AC3E}">
        <p14:creationId xmlns:p14="http://schemas.microsoft.com/office/powerpoint/2010/main" val="3728729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81C7-6418-4477-95C8-A219CEC66C13}"/>
              </a:ext>
            </a:extLst>
          </p:cNvPr>
          <p:cNvSpPr>
            <a:spLocks noGrp="1"/>
          </p:cNvSpPr>
          <p:nvPr>
            <p:ph type="title"/>
          </p:nvPr>
        </p:nvSpPr>
        <p:spPr>
          <a:xfrm>
            <a:off x="677334" y="609600"/>
            <a:ext cx="8596668" cy="1011811"/>
          </a:xfrm>
        </p:spPr>
        <p:txBody>
          <a:bodyPr/>
          <a:lstStyle/>
          <a:p>
            <a:r>
              <a:rPr lang="en-CA" dirty="0">
                <a:solidFill>
                  <a:schemeClr val="tx1"/>
                </a:solidFill>
              </a:rPr>
              <a:t>Formats </a:t>
            </a:r>
            <a:r>
              <a:rPr lang="en-CA" dirty="0" err="1">
                <a:solidFill>
                  <a:schemeClr val="tx1"/>
                </a:solidFill>
              </a:rPr>
              <a:t>accessibles</a:t>
            </a:r>
            <a:endParaRPr lang="en-CA" dirty="0">
              <a:solidFill>
                <a:schemeClr val="tx1"/>
              </a:solidFill>
            </a:endParaRPr>
          </a:p>
        </p:txBody>
      </p:sp>
      <p:sp>
        <p:nvSpPr>
          <p:cNvPr id="3" name="Content Placeholder 2">
            <a:extLst>
              <a:ext uri="{FF2B5EF4-FFF2-40B4-BE49-F238E27FC236}">
                <a16:creationId xmlns:a16="http://schemas.microsoft.com/office/drawing/2014/main" id="{30FE5550-E8F5-4C1A-AC76-0DEB2874E995}"/>
              </a:ext>
            </a:extLst>
          </p:cNvPr>
          <p:cNvSpPr>
            <a:spLocks noGrp="1"/>
          </p:cNvSpPr>
          <p:nvPr>
            <p:ph idx="1"/>
          </p:nvPr>
        </p:nvSpPr>
        <p:spPr>
          <a:xfrm>
            <a:off x="677334" y="1605369"/>
            <a:ext cx="8596668" cy="4419952"/>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Traditionnellement, les gens parlaient d’une « pénurie de livres » accessibles. Tous les livres n’ont pas été rendus accessibles aux personnes en situation de handicap, créant ainsi une énorme inégalité pour l’accès au contenu. Encore aujourd’hui, les lectrices et les lecteurs attendent des mois, voire des années pour accéder à certains titres; parfois, ils n’y ont jamais accès parce qu’ils ne sont pas créés en formats accessibles. Pouvez-vous imaginer lire les mêmes dix vieux livres toute votre vie?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Il est important que toutes les personnes puissent accéder à la communauté des bibliothèques publiques – pas seulement en tant que personne qui reçoit des services spécialisés. Le fait d’intégrer des ressources accessibles dans les bibliothèques constitue un pas vers un écosystème de lecture équitable.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8FDE2AA-E441-451A-A338-979C6CB93E42}"/>
              </a:ext>
            </a:extLst>
          </p:cNvPr>
          <p:cNvSpPr>
            <a:spLocks noGrp="1"/>
          </p:cNvSpPr>
          <p:nvPr>
            <p:ph type="sldNum" sz="quarter" idx="12"/>
          </p:nvPr>
        </p:nvSpPr>
        <p:spPr/>
        <p:txBody>
          <a:bodyPr/>
          <a:lstStyle/>
          <a:p>
            <a:fld id="{DB84AA0B-5E1A-4A42-8BE0-1E5BFB2F3686}" type="slidenum">
              <a:rPr lang="en-CA" smtClean="0"/>
              <a:t>32</a:t>
            </a:fld>
            <a:endParaRPr lang="en-CA"/>
          </a:p>
        </p:txBody>
      </p:sp>
    </p:spTree>
    <p:extLst>
      <p:ext uri="{BB962C8B-B14F-4D97-AF65-F5344CB8AC3E}">
        <p14:creationId xmlns:p14="http://schemas.microsoft.com/office/powerpoint/2010/main" val="656870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013E-FF2D-4E13-9715-A0A7D12F7B39}"/>
              </a:ext>
            </a:extLst>
          </p:cNvPr>
          <p:cNvSpPr>
            <a:spLocks noGrp="1"/>
          </p:cNvSpPr>
          <p:nvPr>
            <p:ph type="title"/>
          </p:nvPr>
        </p:nvSpPr>
        <p:spPr>
          <a:xfrm>
            <a:off x="677334" y="609600"/>
            <a:ext cx="8596668" cy="873760"/>
          </a:xfrm>
        </p:spPr>
        <p:txBody>
          <a:bodyPr/>
          <a:lstStyle/>
          <a:p>
            <a:r>
              <a:rPr lang="en-CA" dirty="0">
                <a:solidFill>
                  <a:schemeClr val="tx1"/>
                </a:solidFill>
              </a:rPr>
              <a:t>Livres audio</a:t>
            </a:r>
          </a:p>
        </p:txBody>
      </p:sp>
      <p:sp>
        <p:nvSpPr>
          <p:cNvPr id="3" name="Content Placeholder 2">
            <a:extLst>
              <a:ext uri="{FF2B5EF4-FFF2-40B4-BE49-F238E27FC236}">
                <a16:creationId xmlns:a16="http://schemas.microsoft.com/office/drawing/2014/main" id="{66066401-4C22-4835-BD78-C9ED12BDF746}"/>
              </a:ext>
            </a:extLst>
          </p:cNvPr>
          <p:cNvSpPr>
            <a:spLocks noGrp="1"/>
          </p:cNvSpPr>
          <p:nvPr>
            <p:ph idx="1"/>
          </p:nvPr>
        </p:nvSpPr>
        <p:spPr>
          <a:xfrm>
            <a:off x="677334" y="1590843"/>
            <a:ext cx="8596668" cy="4466562"/>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Fichiers MP3 ou DAISY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 matériel audio peut être lu par une voix humaine ou de synthèse vocale et peut être joué sur presque tous les appareils tels que les téléphones mobiles et les tablettes, les ordinateurs, certains afficheurs braille et les lecteurs de livres audio.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 format DAISY est un format spécialisé qui offre plus d’options sur le plan de la navigation telle que la possibilité de naviguer par numéro de page, par note de bas de page, par paragraphe et par phrase, en plus de la navigation par chapitre et par section.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E746349-28A0-46EF-92E3-CA906822FA4A}"/>
              </a:ext>
            </a:extLst>
          </p:cNvPr>
          <p:cNvSpPr>
            <a:spLocks noGrp="1"/>
          </p:cNvSpPr>
          <p:nvPr>
            <p:ph type="sldNum" sz="quarter" idx="12"/>
          </p:nvPr>
        </p:nvSpPr>
        <p:spPr/>
        <p:txBody>
          <a:bodyPr/>
          <a:lstStyle/>
          <a:p>
            <a:fld id="{DB84AA0B-5E1A-4A42-8BE0-1E5BFB2F3686}" type="slidenum">
              <a:rPr lang="en-CA" smtClean="0"/>
              <a:t>33</a:t>
            </a:fld>
            <a:endParaRPr lang="en-CA"/>
          </a:p>
        </p:txBody>
      </p:sp>
    </p:spTree>
    <p:extLst>
      <p:ext uri="{BB962C8B-B14F-4D97-AF65-F5344CB8AC3E}">
        <p14:creationId xmlns:p14="http://schemas.microsoft.com/office/powerpoint/2010/main" val="4105279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123B-088D-46F5-AD82-A96C7103BA67}"/>
              </a:ext>
            </a:extLst>
          </p:cNvPr>
          <p:cNvSpPr>
            <a:spLocks noGrp="1"/>
          </p:cNvSpPr>
          <p:nvPr>
            <p:ph type="title"/>
          </p:nvPr>
        </p:nvSpPr>
        <p:spPr>
          <a:xfrm>
            <a:off x="677334" y="609600"/>
            <a:ext cx="8596668" cy="955249"/>
          </a:xfrm>
        </p:spPr>
        <p:txBody>
          <a:bodyPr/>
          <a:lstStyle/>
          <a:p>
            <a:r>
              <a:rPr lang="en-CA" dirty="0">
                <a:solidFill>
                  <a:schemeClr val="tx1"/>
                </a:solidFill>
              </a:rPr>
              <a:t>Livres </a:t>
            </a:r>
            <a:r>
              <a:rPr lang="en-CA" dirty="0" err="1">
                <a:solidFill>
                  <a:schemeClr val="tx1"/>
                </a:solidFill>
              </a:rPr>
              <a:t>numériques</a:t>
            </a:r>
            <a:endParaRPr lang="en-CA" dirty="0">
              <a:solidFill>
                <a:schemeClr val="tx1"/>
              </a:solidFill>
            </a:endParaRPr>
          </a:p>
        </p:txBody>
      </p:sp>
      <p:sp>
        <p:nvSpPr>
          <p:cNvPr id="3" name="Content Placeholder 2">
            <a:extLst>
              <a:ext uri="{FF2B5EF4-FFF2-40B4-BE49-F238E27FC236}">
                <a16:creationId xmlns:a16="http://schemas.microsoft.com/office/drawing/2014/main" id="{4450D4EE-6095-4BCD-9EE1-0FDE1B58665C}"/>
              </a:ext>
            </a:extLst>
          </p:cNvPr>
          <p:cNvSpPr>
            <a:spLocks noGrp="1"/>
          </p:cNvSpPr>
          <p:nvPr>
            <p:ph idx="1"/>
          </p:nvPr>
        </p:nvSpPr>
        <p:spPr>
          <a:xfrm>
            <a:off x="677334" y="1452282"/>
            <a:ext cx="8596668" cy="5120640"/>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Fichiers EPUB2, EPUB3, DOC/DOCX, RTF, TXT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livres numériques peuvent être lus sur presque tous les appareils.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S’ils sont créés en tenant compte de l’accessibilité, ils peuvent offrir une navigation et un accès riche aux textes. Certains formats comportent plus d’options de navigation que d’autres. Par exemple, le format TXT ne comporte aucune fonctionnalité de navigation parce qu’il s’agit de texte brut, alors que les formats DOC/DOCX et EPUB en comportent. Le format EPUB3 est </a:t>
            </a:r>
            <a:r>
              <a:rPr lang="fr-CA" sz="1800" dirty="0">
                <a:latin typeface="Arial" panose="020B0604020202020204" pitchFamily="34" charset="0"/>
                <a:ea typeface="Calibri" panose="020F0502020204030204" pitchFamily="34" charset="0"/>
                <a:cs typeface="Times New Roman" panose="02020603050405020304" pitchFamily="18" charset="0"/>
              </a:rPr>
              <a:t>une</a:t>
            </a:r>
            <a:r>
              <a:rPr lang="fr-CA" sz="1800" dirty="0">
                <a:effectLst/>
                <a:latin typeface="Arial" panose="020B0604020202020204" pitchFamily="34" charset="0"/>
                <a:ea typeface="Calibri" panose="020F0502020204030204" pitchFamily="34" charset="0"/>
                <a:cs typeface="Times New Roman" panose="02020603050405020304" pitchFamily="18" charset="0"/>
              </a:rPr>
              <a:t> mine d’or de la navigation et de l’accessibilité!</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Fichier PDF</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Un fichier PDF, même balisé, peut poser des problèmes pour les personnes en situation de handicap. L’impossibilité de personnaliser l’expérience de lecture constitue un obstacle majeur. Le soutien des lecteurs d’écran pour lire les fichiers PDF est encore très médiocre.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effectLst/>
              <a:ea typeface="Calibri" panose="020F0502020204030204" pitchFamily="34"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AB1FF1A1-84CD-43F4-83C3-500BC2C1B88C}"/>
              </a:ext>
            </a:extLst>
          </p:cNvPr>
          <p:cNvSpPr>
            <a:spLocks noGrp="1"/>
          </p:cNvSpPr>
          <p:nvPr>
            <p:ph type="sldNum" sz="quarter" idx="12"/>
          </p:nvPr>
        </p:nvSpPr>
        <p:spPr/>
        <p:txBody>
          <a:bodyPr/>
          <a:lstStyle/>
          <a:p>
            <a:fld id="{DB84AA0B-5E1A-4A42-8BE0-1E5BFB2F3686}" type="slidenum">
              <a:rPr lang="en-CA" smtClean="0"/>
              <a:t>34</a:t>
            </a:fld>
            <a:endParaRPr lang="en-CA"/>
          </a:p>
        </p:txBody>
      </p:sp>
    </p:spTree>
    <p:extLst>
      <p:ext uri="{BB962C8B-B14F-4D97-AF65-F5344CB8AC3E}">
        <p14:creationId xmlns:p14="http://schemas.microsoft.com/office/powerpoint/2010/main" val="1494441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3F8E-2D91-4961-A976-288DF42AAF35}"/>
              </a:ext>
            </a:extLst>
          </p:cNvPr>
          <p:cNvSpPr>
            <a:spLocks noGrp="1"/>
          </p:cNvSpPr>
          <p:nvPr>
            <p:ph type="title"/>
          </p:nvPr>
        </p:nvSpPr>
        <p:spPr>
          <a:xfrm>
            <a:off x="677334" y="609600"/>
            <a:ext cx="8596668" cy="917986"/>
          </a:xfrm>
        </p:spPr>
        <p:txBody>
          <a:bodyPr/>
          <a:lstStyle/>
          <a:p>
            <a:r>
              <a:rPr lang="en-CA" dirty="0">
                <a:solidFill>
                  <a:schemeClr val="tx1"/>
                </a:solidFill>
              </a:rPr>
              <a:t>Braille </a:t>
            </a:r>
            <a:r>
              <a:rPr lang="en-CA" dirty="0" err="1">
                <a:solidFill>
                  <a:schemeClr val="tx1"/>
                </a:solidFill>
              </a:rPr>
              <a:t>électronique</a:t>
            </a:r>
            <a:endParaRPr lang="en-CA" dirty="0">
              <a:solidFill>
                <a:schemeClr val="tx1"/>
              </a:solidFill>
            </a:endParaRPr>
          </a:p>
        </p:txBody>
      </p:sp>
      <p:sp>
        <p:nvSpPr>
          <p:cNvPr id="3" name="Content Placeholder 2">
            <a:extLst>
              <a:ext uri="{FF2B5EF4-FFF2-40B4-BE49-F238E27FC236}">
                <a16:creationId xmlns:a16="http://schemas.microsoft.com/office/drawing/2014/main" id="{6D8334F2-3071-49CD-9EBB-32DFD789F3E7}"/>
              </a:ext>
            </a:extLst>
          </p:cNvPr>
          <p:cNvSpPr>
            <a:spLocks noGrp="1"/>
          </p:cNvSpPr>
          <p:nvPr>
            <p:ph idx="1"/>
          </p:nvPr>
        </p:nvSpPr>
        <p:spPr>
          <a:xfrm>
            <a:off x="677334" y="1659119"/>
            <a:ext cx="8596668" cy="4382244"/>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Fichier BRF</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fichiers en format Braille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Ready</a:t>
            </a:r>
            <a:r>
              <a:rPr lang="fr-CA" sz="1800" dirty="0">
                <a:effectLst/>
                <a:latin typeface="Arial" panose="020B0604020202020204" pitchFamily="34" charset="0"/>
                <a:ea typeface="Calibri" panose="020F0502020204030204" pitchFamily="34" charset="0"/>
                <a:cs typeface="Times New Roman" panose="02020603050405020304" pitchFamily="18" charset="0"/>
              </a:rPr>
              <a:t> Format (BRF) peuvent être lus sur presque tous les afficheurs braille à l’aide d’un logiciel de transcription tel que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Duxbury</a:t>
            </a:r>
            <a:r>
              <a:rPr lang="fr-CA" sz="1800" dirty="0">
                <a:effectLst/>
                <a:latin typeface="Arial" panose="020B0604020202020204" pitchFamily="34" charset="0"/>
                <a:ea typeface="Calibri" panose="020F0502020204030204" pitchFamily="34" charset="0"/>
                <a:cs typeface="Times New Roman" panose="02020603050405020304" pitchFamily="18" charset="0"/>
              </a:rPr>
              <a:t> ou Braille Blaster. Ils peuvent également être transformés en braille papier en les imprimant à l’aide d’une imprimante Braille.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La transcription des fichiers BRF par un humain réduit le taux d’erreurs informatiques dans la transcription Braille automatisée et permet le formatage approprié afin de fournir à la lectrice ou au lecteur une transcription plus significative et précise de la version imprimée du livre.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Tous les documents en braille devraient être transcrits et révisés par des transcripteurs de braille certifiés.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63A7ED9-5DC8-4453-98DA-54FC42C38AE8}"/>
              </a:ext>
            </a:extLst>
          </p:cNvPr>
          <p:cNvSpPr>
            <a:spLocks noGrp="1"/>
          </p:cNvSpPr>
          <p:nvPr>
            <p:ph type="sldNum" sz="quarter" idx="12"/>
          </p:nvPr>
        </p:nvSpPr>
        <p:spPr/>
        <p:txBody>
          <a:bodyPr/>
          <a:lstStyle/>
          <a:p>
            <a:fld id="{DB84AA0B-5E1A-4A42-8BE0-1E5BFB2F3686}" type="slidenum">
              <a:rPr lang="en-CA" smtClean="0"/>
              <a:t>35</a:t>
            </a:fld>
            <a:endParaRPr lang="en-CA"/>
          </a:p>
        </p:txBody>
      </p:sp>
    </p:spTree>
    <p:extLst>
      <p:ext uri="{BB962C8B-B14F-4D97-AF65-F5344CB8AC3E}">
        <p14:creationId xmlns:p14="http://schemas.microsoft.com/office/powerpoint/2010/main" val="3366608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F583-097C-449B-8444-E55BBC3A4B53}"/>
              </a:ext>
            </a:extLst>
          </p:cNvPr>
          <p:cNvSpPr>
            <a:spLocks noGrp="1"/>
          </p:cNvSpPr>
          <p:nvPr>
            <p:ph type="title"/>
          </p:nvPr>
        </p:nvSpPr>
        <p:spPr>
          <a:xfrm>
            <a:off x="677334" y="609600"/>
            <a:ext cx="8596668" cy="810409"/>
          </a:xfrm>
        </p:spPr>
        <p:txBody>
          <a:bodyPr/>
          <a:lstStyle/>
          <a:p>
            <a:r>
              <a:rPr lang="en-CA" dirty="0" err="1">
                <a:solidFill>
                  <a:schemeClr val="tx1"/>
                </a:solidFill>
              </a:rPr>
              <a:t>Copie</a:t>
            </a:r>
            <a:r>
              <a:rPr lang="en-CA" dirty="0">
                <a:solidFill>
                  <a:schemeClr val="tx1"/>
                </a:solidFill>
              </a:rPr>
              <a:t> papier (physique)</a:t>
            </a:r>
          </a:p>
        </p:txBody>
      </p:sp>
      <p:sp>
        <p:nvSpPr>
          <p:cNvPr id="3" name="Content Placeholder 2">
            <a:extLst>
              <a:ext uri="{FF2B5EF4-FFF2-40B4-BE49-F238E27FC236}">
                <a16:creationId xmlns:a16="http://schemas.microsoft.com/office/drawing/2014/main" id="{359DE4C7-C4D2-4267-A1EF-FA9B3F823628}"/>
              </a:ext>
            </a:extLst>
          </p:cNvPr>
          <p:cNvSpPr>
            <a:spLocks noGrp="1"/>
          </p:cNvSpPr>
          <p:nvPr>
            <p:ph idx="1"/>
          </p:nvPr>
        </p:nvSpPr>
        <p:spPr>
          <a:xfrm>
            <a:off x="677334" y="1420009"/>
            <a:ext cx="8789396" cy="5163671"/>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Braille/Tactile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Gros caractères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Certains utilisateurs préfèrent lire des formats physiques en dépit du fait qu’ils prennent plus de place sur les rayons. Au même titre que les lecteurs de livres imprimés, les lecteurs de livres en braille et en gros caractères devraient avoir droit aux mêmes options.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 format papier permet souvent aux lectrices et aux lecteurs de visualiser plus de contenu à la fois, ce qui leur donne un meilleur sens de la disposition d’un document.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 format papier peut être particulièrement utile pour le matériel technique, les discours, les pièces de théâtre, les cartes géographiques, la poésie et les livres de recettes.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8C74FE4-12B0-4370-B446-097EAA0D710E}"/>
              </a:ext>
            </a:extLst>
          </p:cNvPr>
          <p:cNvSpPr>
            <a:spLocks noGrp="1"/>
          </p:cNvSpPr>
          <p:nvPr>
            <p:ph type="sldNum" sz="quarter" idx="12"/>
          </p:nvPr>
        </p:nvSpPr>
        <p:spPr/>
        <p:txBody>
          <a:bodyPr/>
          <a:lstStyle/>
          <a:p>
            <a:fld id="{DB84AA0B-5E1A-4A42-8BE0-1E5BFB2F3686}" type="slidenum">
              <a:rPr lang="en-CA" smtClean="0"/>
              <a:t>36</a:t>
            </a:fld>
            <a:endParaRPr lang="en-CA"/>
          </a:p>
        </p:txBody>
      </p:sp>
    </p:spTree>
    <p:extLst>
      <p:ext uri="{BB962C8B-B14F-4D97-AF65-F5344CB8AC3E}">
        <p14:creationId xmlns:p14="http://schemas.microsoft.com/office/powerpoint/2010/main" val="2554930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4159-AD0A-4AF3-A3B6-79D535EBC04D}"/>
              </a:ext>
            </a:extLst>
          </p:cNvPr>
          <p:cNvSpPr>
            <a:spLocks noGrp="1"/>
          </p:cNvSpPr>
          <p:nvPr>
            <p:ph type="title"/>
          </p:nvPr>
        </p:nvSpPr>
        <p:spPr>
          <a:xfrm>
            <a:off x="677334" y="609600"/>
            <a:ext cx="8596668" cy="1025562"/>
          </a:xfrm>
        </p:spPr>
        <p:txBody>
          <a:bodyPr/>
          <a:lstStyle/>
          <a:p>
            <a:r>
              <a:rPr lang="en-CA" dirty="0">
                <a:solidFill>
                  <a:schemeClr val="tx1"/>
                </a:solidFill>
              </a:rPr>
              <a:t>Formats </a:t>
            </a:r>
            <a:r>
              <a:rPr lang="en-CA" dirty="0" err="1">
                <a:solidFill>
                  <a:schemeClr val="tx1"/>
                </a:solidFill>
              </a:rPr>
              <a:t>accessibles</a:t>
            </a:r>
            <a:r>
              <a:rPr lang="en-CA" dirty="0">
                <a:solidFill>
                  <a:schemeClr val="tx1"/>
                </a:solidFill>
              </a:rPr>
              <a:t> (suite)</a:t>
            </a:r>
          </a:p>
        </p:txBody>
      </p:sp>
      <p:sp>
        <p:nvSpPr>
          <p:cNvPr id="3" name="Content Placeholder 2">
            <a:extLst>
              <a:ext uri="{FF2B5EF4-FFF2-40B4-BE49-F238E27FC236}">
                <a16:creationId xmlns:a16="http://schemas.microsoft.com/office/drawing/2014/main" id="{C1867757-3A8A-4BDC-801B-A624F39AAFC9}"/>
              </a:ext>
            </a:extLst>
          </p:cNvPr>
          <p:cNvSpPr>
            <a:spLocks noGrp="1"/>
          </p:cNvSpPr>
          <p:nvPr>
            <p:ph idx="1"/>
          </p:nvPr>
        </p:nvSpPr>
        <p:spPr>
          <a:xfrm>
            <a:off x="677334" y="1741638"/>
            <a:ext cx="8596668" cy="2362500"/>
          </a:xfrm>
        </p:spPr>
        <p:txBody>
          <a:bodyPr/>
          <a:lstStyle/>
          <a:p>
            <a:pPr lvl="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éditeurs canadiens indépendants, la </a:t>
            </a:r>
            <a:r>
              <a:rPr lang="fr-CA" dirty="0" err="1">
                <a:latin typeface="Arial" panose="020B0604020202020204" pitchFamily="34" charset="0"/>
                <a:ea typeface="Calibri" panose="020F0502020204030204" pitchFamily="34" charset="0"/>
                <a:cs typeface="Times New Roman" panose="02020603050405020304" pitchFamily="18" charset="0"/>
              </a:rPr>
              <a:t>BAnQ</a:t>
            </a:r>
            <a:r>
              <a:rPr lang="fr-CA" dirty="0">
                <a:latin typeface="Arial" panose="020B0604020202020204" pitchFamily="34" charset="0"/>
                <a:ea typeface="Calibri" panose="020F0502020204030204" pitchFamily="34" charset="0"/>
                <a:cs typeface="Times New Roman" panose="02020603050405020304" pitchFamily="18" charset="0"/>
              </a:rPr>
              <a:t>, le CAÉB et le </a:t>
            </a:r>
            <a:r>
              <a:rPr lang="fr-CA" sz="1800" dirty="0">
                <a:effectLst/>
                <a:latin typeface="Arial" panose="020B0604020202020204" pitchFamily="34" charset="0"/>
                <a:ea typeface="Calibri" panose="020F0502020204030204" pitchFamily="34" charset="0"/>
                <a:cs typeface="Times New Roman" panose="02020603050405020304" pitchFamily="18" charset="0"/>
              </a:rPr>
              <a:t>RNSEB travaillent en collaboration pour offrir des contenus numériques accessibles dès leur création, ainsi que pour fournir </a:t>
            </a:r>
            <a:r>
              <a:rPr lang="fr-CA" dirty="0">
                <a:latin typeface="Arial" panose="020B0604020202020204" pitchFamily="34" charset="0"/>
                <a:ea typeface="Calibri" panose="020F0502020204030204" pitchFamily="34" charset="0"/>
                <a:cs typeface="Times New Roman" panose="02020603050405020304" pitchFamily="18" charset="0"/>
              </a:rPr>
              <a:t>un </a:t>
            </a:r>
            <a:r>
              <a:rPr lang="fr-CA" sz="1800" dirty="0">
                <a:effectLst/>
                <a:latin typeface="Arial" panose="020B0604020202020204" pitchFamily="34" charset="0"/>
                <a:ea typeface="Calibri" panose="020F0502020204030204" pitchFamily="34" charset="0"/>
                <a:cs typeface="Times New Roman" panose="02020603050405020304" pitchFamily="18" charset="0"/>
              </a:rPr>
              <a:t>accès à du matériel plus spécialisé tel que les formats braille et DAISY.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44A216B-81E0-4548-995E-95DC3A85B68C}"/>
              </a:ext>
            </a:extLst>
          </p:cNvPr>
          <p:cNvSpPr>
            <a:spLocks noGrp="1"/>
          </p:cNvSpPr>
          <p:nvPr>
            <p:ph type="sldNum" sz="quarter" idx="12"/>
          </p:nvPr>
        </p:nvSpPr>
        <p:spPr/>
        <p:txBody>
          <a:bodyPr/>
          <a:lstStyle/>
          <a:p>
            <a:fld id="{DB84AA0B-5E1A-4A42-8BE0-1E5BFB2F3686}" type="slidenum">
              <a:rPr lang="en-CA" smtClean="0"/>
              <a:t>37</a:t>
            </a:fld>
            <a:endParaRPr lang="en-CA"/>
          </a:p>
        </p:txBody>
      </p:sp>
    </p:spTree>
    <p:extLst>
      <p:ext uri="{BB962C8B-B14F-4D97-AF65-F5344CB8AC3E}">
        <p14:creationId xmlns:p14="http://schemas.microsoft.com/office/powerpoint/2010/main" val="4055614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DC75-E912-48D4-8153-084EBE01D7DC}"/>
              </a:ext>
            </a:extLst>
          </p:cNvPr>
          <p:cNvSpPr>
            <a:spLocks noGrp="1"/>
          </p:cNvSpPr>
          <p:nvPr>
            <p:ph type="title"/>
          </p:nvPr>
        </p:nvSpPr>
        <p:spPr>
          <a:xfrm>
            <a:off x="677334" y="609600"/>
            <a:ext cx="8596668" cy="879835"/>
          </a:xfrm>
        </p:spPr>
        <p:txBody>
          <a:bodyPr>
            <a:normAutofit fontScale="90000"/>
          </a:bodyPr>
          <a:lstStyle/>
          <a:p>
            <a:r>
              <a:rPr lang="en-CA" dirty="0" err="1">
                <a:solidFill>
                  <a:schemeClr val="tx1"/>
                </a:solidFill>
              </a:rPr>
              <a:t>Fournisseurs</a:t>
            </a:r>
            <a:r>
              <a:rPr lang="en-CA" dirty="0">
                <a:solidFill>
                  <a:schemeClr val="tx1"/>
                </a:solidFill>
              </a:rPr>
              <a:t> de </a:t>
            </a:r>
            <a:r>
              <a:rPr lang="en-CA" dirty="0" err="1">
                <a:solidFill>
                  <a:schemeClr val="tx1"/>
                </a:solidFill>
              </a:rPr>
              <a:t>contenus</a:t>
            </a:r>
            <a:r>
              <a:rPr lang="en-CA" dirty="0">
                <a:solidFill>
                  <a:schemeClr val="tx1"/>
                </a:solidFill>
              </a:rPr>
              <a:t> </a:t>
            </a:r>
            <a:r>
              <a:rPr lang="en-CA" dirty="0" err="1">
                <a:solidFill>
                  <a:schemeClr val="tx1"/>
                </a:solidFill>
              </a:rPr>
              <a:t>numériques</a:t>
            </a:r>
            <a:br>
              <a:rPr lang="en-CA" dirty="0"/>
            </a:br>
            <a:endParaRPr lang="en-CA" dirty="0"/>
          </a:p>
        </p:txBody>
      </p:sp>
      <p:sp>
        <p:nvSpPr>
          <p:cNvPr id="3" name="Content Placeholder 2">
            <a:extLst>
              <a:ext uri="{FF2B5EF4-FFF2-40B4-BE49-F238E27FC236}">
                <a16:creationId xmlns:a16="http://schemas.microsoft.com/office/drawing/2014/main" id="{C9D883F9-2444-49A2-A6C4-C1C42D4EDBC1}"/>
              </a:ext>
            </a:extLst>
          </p:cNvPr>
          <p:cNvSpPr>
            <a:spLocks noGrp="1"/>
          </p:cNvSpPr>
          <p:nvPr>
            <p:ph idx="1"/>
          </p:nvPr>
        </p:nvSpPr>
        <p:spPr>
          <a:xfrm>
            <a:off x="677334" y="1489435"/>
            <a:ext cx="8596668" cy="5147035"/>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clients peuvent également obtenir des contenus numériques par l’entremise de services tels que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OverDrive</a:t>
            </a:r>
            <a:r>
              <a:rPr lang="fr-CA" sz="1800" dirty="0">
                <a:effectLst/>
                <a:latin typeface="Arial" panose="020B0604020202020204" pitchFamily="34" charset="0"/>
                <a:ea typeface="Calibri" panose="020F0502020204030204" pitchFamily="34" charset="0"/>
                <a:cs typeface="Times New Roman" panose="02020603050405020304" pitchFamily="18" charset="0"/>
              </a:rPr>
              <a:t> et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Hoopla</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Cependant, ces services ne sont pas toujours entièrement accessibles, donc ils peuvent être difficiles ou impossibles à utiliser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Ils comportent des boutons ou des liens qui ne sont pas étiquetés. Lorsque les boutons et les liens ne sont pas étiquetés avec du texte significatif, les utilisateurs de lecteurs d’écran ne sont pas en mesure de déterminer leur fonction avant de cliquer dessus. Ça devient alors un jeu de devinettes.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Il peut y avoir un manque de contrôle sur la disposition des pages, le type et la taille de la police de caractères, ainsi que l’espacement des mots et des lignes.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D5E27F9-81B6-496E-A58C-63303CC7D472}"/>
              </a:ext>
            </a:extLst>
          </p:cNvPr>
          <p:cNvSpPr>
            <a:spLocks noGrp="1"/>
          </p:cNvSpPr>
          <p:nvPr>
            <p:ph type="sldNum" sz="quarter" idx="12"/>
          </p:nvPr>
        </p:nvSpPr>
        <p:spPr/>
        <p:txBody>
          <a:bodyPr/>
          <a:lstStyle/>
          <a:p>
            <a:fld id="{DB84AA0B-5E1A-4A42-8BE0-1E5BFB2F3686}" type="slidenum">
              <a:rPr lang="en-CA" smtClean="0"/>
              <a:t>38</a:t>
            </a:fld>
            <a:endParaRPr lang="en-CA"/>
          </a:p>
        </p:txBody>
      </p:sp>
    </p:spTree>
    <p:extLst>
      <p:ext uri="{BB962C8B-B14F-4D97-AF65-F5344CB8AC3E}">
        <p14:creationId xmlns:p14="http://schemas.microsoft.com/office/powerpoint/2010/main" val="32007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DC75-E912-48D4-8153-084EBE01D7DC}"/>
              </a:ext>
            </a:extLst>
          </p:cNvPr>
          <p:cNvSpPr>
            <a:spLocks noGrp="1"/>
          </p:cNvSpPr>
          <p:nvPr>
            <p:ph type="title"/>
          </p:nvPr>
        </p:nvSpPr>
        <p:spPr>
          <a:xfrm>
            <a:off x="677334" y="609600"/>
            <a:ext cx="8596668" cy="879835"/>
          </a:xfrm>
        </p:spPr>
        <p:txBody>
          <a:bodyPr>
            <a:normAutofit fontScale="90000"/>
          </a:bodyPr>
          <a:lstStyle/>
          <a:p>
            <a:r>
              <a:rPr lang="en-CA" dirty="0" err="1">
                <a:solidFill>
                  <a:schemeClr val="tx1"/>
                </a:solidFill>
              </a:rPr>
              <a:t>Fournisseurs</a:t>
            </a:r>
            <a:r>
              <a:rPr lang="en-CA" dirty="0">
                <a:solidFill>
                  <a:schemeClr val="tx1"/>
                </a:solidFill>
              </a:rPr>
              <a:t> de </a:t>
            </a:r>
            <a:r>
              <a:rPr lang="en-CA" dirty="0" err="1">
                <a:solidFill>
                  <a:schemeClr val="tx1"/>
                </a:solidFill>
              </a:rPr>
              <a:t>contenus</a:t>
            </a:r>
            <a:r>
              <a:rPr lang="en-CA" dirty="0">
                <a:solidFill>
                  <a:schemeClr val="tx1"/>
                </a:solidFill>
              </a:rPr>
              <a:t> </a:t>
            </a:r>
            <a:r>
              <a:rPr lang="en-CA" dirty="0" err="1">
                <a:solidFill>
                  <a:schemeClr val="tx1"/>
                </a:solidFill>
              </a:rPr>
              <a:t>numériques</a:t>
            </a:r>
            <a:r>
              <a:rPr lang="en-CA" dirty="0">
                <a:solidFill>
                  <a:schemeClr val="tx1"/>
                </a:solidFill>
              </a:rPr>
              <a:t> (suite)</a:t>
            </a:r>
            <a:br>
              <a:rPr lang="en-CA" dirty="0"/>
            </a:br>
            <a:endParaRPr lang="en-CA" dirty="0"/>
          </a:p>
        </p:txBody>
      </p:sp>
      <p:sp>
        <p:nvSpPr>
          <p:cNvPr id="3" name="Content Placeholder 2">
            <a:extLst>
              <a:ext uri="{FF2B5EF4-FFF2-40B4-BE49-F238E27FC236}">
                <a16:creationId xmlns:a16="http://schemas.microsoft.com/office/drawing/2014/main" id="{C9D883F9-2444-49A2-A6C4-C1C42D4EDBC1}"/>
              </a:ext>
            </a:extLst>
          </p:cNvPr>
          <p:cNvSpPr>
            <a:spLocks noGrp="1"/>
          </p:cNvSpPr>
          <p:nvPr>
            <p:ph idx="1"/>
          </p:nvPr>
        </p:nvSpPr>
        <p:spPr>
          <a:xfrm>
            <a:off x="677334" y="1489435"/>
            <a:ext cx="8596668" cy="5147035"/>
          </a:xfrm>
        </p:spPr>
        <p:txBody>
          <a:bodyPr>
            <a:normAutofit/>
          </a:bodyPr>
          <a:lstStyle/>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contenus qui utilisent des images, des vidéos ou de l’audio pour transmettre un message ne sont pas accessibles à tous les utilisateurs et à tous les styles d’apprentissages.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Ils peuvent être encombrés, complexes du point de vue de leur conception ou trop stimulants pour bon nombre d’utilisatrices et d’utilisateurs.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Les mises à jour peuvent faire en sorte que l’application soit moins accessible que les versions précédentes.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D5E27F9-81B6-496E-A58C-63303CC7D472}"/>
              </a:ext>
            </a:extLst>
          </p:cNvPr>
          <p:cNvSpPr>
            <a:spLocks noGrp="1"/>
          </p:cNvSpPr>
          <p:nvPr>
            <p:ph type="sldNum" sz="quarter" idx="12"/>
          </p:nvPr>
        </p:nvSpPr>
        <p:spPr/>
        <p:txBody>
          <a:bodyPr/>
          <a:lstStyle/>
          <a:p>
            <a:fld id="{DB84AA0B-5E1A-4A42-8BE0-1E5BFB2F3686}" type="slidenum">
              <a:rPr lang="en-CA" smtClean="0"/>
              <a:t>39</a:t>
            </a:fld>
            <a:endParaRPr lang="en-CA"/>
          </a:p>
        </p:txBody>
      </p:sp>
    </p:spTree>
    <p:extLst>
      <p:ext uri="{BB962C8B-B14F-4D97-AF65-F5344CB8AC3E}">
        <p14:creationId xmlns:p14="http://schemas.microsoft.com/office/powerpoint/2010/main" val="386969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1C61-2831-47AE-A33D-BB3092C2BD68}"/>
              </a:ext>
            </a:extLst>
          </p:cNvPr>
          <p:cNvSpPr>
            <a:spLocks noGrp="1"/>
          </p:cNvSpPr>
          <p:nvPr>
            <p:ph type="title"/>
          </p:nvPr>
        </p:nvSpPr>
        <p:spPr/>
        <p:txBody>
          <a:bodyPr/>
          <a:lstStyle/>
          <a:p>
            <a:r>
              <a:rPr lang="en-CA" dirty="0" err="1">
                <a:solidFill>
                  <a:schemeClr val="tx1"/>
                </a:solidFill>
              </a:rPr>
              <a:t>Présentatrices</a:t>
            </a:r>
            <a:endParaRPr lang="en-CA" dirty="0">
              <a:solidFill>
                <a:schemeClr val="tx1"/>
              </a:solidFill>
            </a:endParaRPr>
          </a:p>
        </p:txBody>
      </p:sp>
      <p:sp>
        <p:nvSpPr>
          <p:cNvPr id="5" name="Content Placeholder 4">
            <a:extLst>
              <a:ext uri="{FF2B5EF4-FFF2-40B4-BE49-F238E27FC236}">
                <a16:creationId xmlns:a16="http://schemas.microsoft.com/office/drawing/2014/main" id="{05A5EB45-D0A6-4840-9723-86A2C61847B3}"/>
              </a:ext>
            </a:extLst>
          </p:cNvPr>
          <p:cNvSpPr>
            <a:spLocks noGrp="1"/>
          </p:cNvSpPr>
          <p:nvPr>
            <p:ph sz="half" idx="1"/>
          </p:nvPr>
        </p:nvSpPr>
        <p:spPr>
          <a:xfrm>
            <a:off x="677334" y="1488614"/>
            <a:ext cx="4184035" cy="3880772"/>
          </a:xfrm>
        </p:spPr>
        <p:txBody>
          <a:bodyPr/>
          <a:lstStyle/>
          <a:p>
            <a:r>
              <a:rPr lang="en-CA" dirty="0"/>
              <a:t>Lindsay Tyler, CAÉB</a:t>
            </a:r>
          </a:p>
          <a:p>
            <a:pPr lvl="1"/>
            <a:r>
              <a:rPr lang="en-CA" dirty="0" err="1"/>
              <a:t>Pronoms</a:t>
            </a:r>
            <a:r>
              <a:rPr lang="en-CA" dirty="0"/>
              <a:t>: </a:t>
            </a:r>
            <a:r>
              <a:rPr lang="en-CA" dirty="0" err="1"/>
              <a:t>elle</a:t>
            </a:r>
            <a:endParaRPr lang="en-CA" dirty="0"/>
          </a:p>
        </p:txBody>
      </p:sp>
      <p:sp>
        <p:nvSpPr>
          <p:cNvPr id="6" name="Content Placeholder 5">
            <a:extLst>
              <a:ext uri="{FF2B5EF4-FFF2-40B4-BE49-F238E27FC236}">
                <a16:creationId xmlns:a16="http://schemas.microsoft.com/office/drawing/2014/main" id="{181C7755-C4D1-4102-BFE4-58F4699E19AF}"/>
              </a:ext>
            </a:extLst>
          </p:cNvPr>
          <p:cNvSpPr>
            <a:spLocks noGrp="1"/>
          </p:cNvSpPr>
          <p:nvPr>
            <p:ph sz="half" idx="2"/>
          </p:nvPr>
        </p:nvSpPr>
        <p:spPr>
          <a:xfrm>
            <a:off x="5089968" y="1488613"/>
            <a:ext cx="4184034" cy="3880773"/>
          </a:xfrm>
        </p:spPr>
        <p:txBody>
          <a:bodyPr/>
          <a:lstStyle/>
          <a:p>
            <a:r>
              <a:rPr lang="en-CA" dirty="0"/>
              <a:t>Mélissa Castilloux, RNSEB</a:t>
            </a:r>
          </a:p>
          <a:p>
            <a:pPr lvl="1"/>
            <a:r>
              <a:rPr lang="en-CA" dirty="0" err="1"/>
              <a:t>Pronoms</a:t>
            </a:r>
            <a:r>
              <a:rPr lang="en-CA" dirty="0"/>
              <a:t>: </a:t>
            </a:r>
            <a:r>
              <a:rPr lang="en-CA" dirty="0" err="1"/>
              <a:t>elle</a:t>
            </a:r>
            <a:endParaRPr lang="en-CA" dirty="0"/>
          </a:p>
        </p:txBody>
      </p:sp>
      <p:sp>
        <p:nvSpPr>
          <p:cNvPr id="4" name="Slide Number Placeholder 3">
            <a:extLst>
              <a:ext uri="{FF2B5EF4-FFF2-40B4-BE49-F238E27FC236}">
                <a16:creationId xmlns:a16="http://schemas.microsoft.com/office/drawing/2014/main" id="{0B55DD00-AA06-4DA4-8148-755EE446B883}"/>
              </a:ext>
            </a:extLst>
          </p:cNvPr>
          <p:cNvSpPr>
            <a:spLocks noGrp="1"/>
          </p:cNvSpPr>
          <p:nvPr>
            <p:ph type="sldNum" sz="quarter" idx="12"/>
          </p:nvPr>
        </p:nvSpPr>
        <p:spPr/>
        <p:txBody>
          <a:bodyPr/>
          <a:lstStyle/>
          <a:p>
            <a:fld id="{DB84AA0B-5E1A-4A42-8BE0-1E5BFB2F3686}" type="slidenum">
              <a:rPr lang="en-CA" smtClean="0"/>
              <a:t>4</a:t>
            </a:fld>
            <a:endParaRPr lang="en-CA"/>
          </a:p>
        </p:txBody>
      </p:sp>
      <p:pic>
        <p:nvPicPr>
          <p:cNvPr id="8" name="Picture 7" descr="Un portrait de Lindsay Tyler portant des lunettes et souriant. Elle a les cheveux châtain clair, longueur d'épaule.">
            <a:extLst>
              <a:ext uri="{FF2B5EF4-FFF2-40B4-BE49-F238E27FC236}">
                <a16:creationId xmlns:a16="http://schemas.microsoft.com/office/drawing/2014/main" id="{3B919753-FB43-4A4B-9D44-B3702E01AD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7715" y="2552443"/>
            <a:ext cx="1872339" cy="2816943"/>
          </a:xfrm>
          <a:prstGeom prst="rect">
            <a:avLst/>
          </a:prstGeom>
        </p:spPr>
      </p:pic>
      <p:pic>
        <p:nvPicPr>
          <p:cNvPr id="12" name="Picture 11" descr="Portrait en noir et blanc de Mélissa Castilloux souriante, la tête légèrement tournée. Elle a des cheveux foncés, longs comme les épaules, avec une frange.">
            <a:extLst>
              <a:ext uri="{FF2B5EF4-FFF2-40B4-BE49-F238E27FC236}">
                <a16:creationId xmlns:a16="http://schemas.microsoft.com/office/drawing/2014/main" id="{184A0D77-CB90-4C3A-A951-768EEBE0DD3A}"/>
              </a:ext>
            </a:extLst>
          </p:cNvPr>
          <p:cNvPicPr>
            <a:picLocks noChangeAspect="1"/>
          </p:cNvPicPr>
          <p:nvPr/>
        </p:nvPicPr>
        <p:blipFill>
          <a:blip r:embed="rId4">
            <a:extLst>
              <a:ext uri="{28A0092B-C50C-407E-A947-70E740481C1C}">
                <a14:useLocalDpi xmlns:a14="http://schemas.microsoft.com/office/drawing/2010/main" val="0"/>
              </a:ext>
            </a:extLst>
          </a:blip>
          <a:srcRect l="15705" r="15705"/>
          <a:stretch/>
        </p:blipFill>
        <p:spPr>
          <a:xfrm>
            <a:off x="5506719" y="2552443"/>
            <a:ext cx="2325443" cy="2816943"/>
          </a:xfrm>
          <a:prstGeom prst="rect">
            <a:avLst/>
          </a:prstGeom>
        </p:spPr>
      </p:pic>
    </p:spTree>
    <p:extLst>
      <p:ext uri="{BB962C8B-B14F-4D97-AF65-F5344CB8AC3E}">
        <p14:creationId xmlns:p14="http://schemas.microsoft.com/office/powerpoint/2010/main" val="2843647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F618-3BE4-44DF-AA1D-3A2198E9D357}"/>
              </a:ext>
            </a:extLst>
          </p:cNvPr>
          <p:cNvSpPr>
            <a:spLocks noGrp="1"/>
          </p:cNvSpPr>
          <p:nvPr>
            <p:ph type="title"/>
          </p:nvPr>
        </p:nvSpPr>
        <p:spPr>
          <a:xfrm>
            <a:off x="677334" y="609600"/>
            <a:ext cx="8596668" cy="965201"/>
          </a:xfrm>
        </p:spPr>
        <p:txBody>
          <a:bodyPr/>
          <a:lstStyle/>
          <a:p>
            <a:r>
              <a:rPr lang="en-CA" dirty="0">
                <a:solidFill>
                  <a:schemeClr val="tx1"/>
                </a:solidFill>
              </a:rPr>
              <a:t>Formats </a:t>
            </a:r>
            <a:r>
              <a:rPr lang="en-CA" dirty="0" err="1">
                <a:solidFill>
                  <a:schemeClr val="tx1"/>
                </a:solidFill>
              </a:rPr>
              <a:t>accessibles</a:t>
            </a:r>
            <a:r>
              <a:rPr lang="en-CA" dirty="0">
                <a:solidFill>
                  <a:schemeClr val="tx1"/>
                </a:solidFill>
              </a:rPr>
              <a:t> </a:t>
            </a:r>
            <a:r>
              <a:rPr lang="en-CA" dirty="0" err="1">
                <a:solidFill>
                  <a:schemeClr val="tx1"/>
                </a:solidFill>
              </a:rPr>
              <a:t>en</a:t>
            </a:r>
            <a:r>
              <a:rPr lang="en-CA" dirty="0">
                <a:solidFill>
                  <a:schemeClr val="tx1"/>
                </a:solidFill>
              </a:rPr>
              <a:t> </a:t>
            </a:r>
            <a:r>
              <a:rPr lang="en-CA" dirty="0" err="1">
                <a:solidFill>
                  <a:schemeClr val="tx1"/>
                </a:solidFill>
              </a:rPr>
              <a:t>bibliothèque</a:t>
            </a:r>
            <a:endParaRPr lang="en-CA" dirty="0">
              <a:solidFill>
                <a:schemeClr val="tx1"/>
              </a:solidFill>
            </a:endParaRPr>
          </a:p>
        </p:txBody>
      </p:sp>
      <p:sp>
        <p:nvSpPr>
          <p:cNvPr id="3" name="Content Placeholder 2">
            <a:extLst>
              <a:ext uri="{FF2B5EF4-FFF2-40B4-BE49-F238E27FC236}">
                <a16:creationId xmlns:a16="http://schemas.microsoft.com/office/drawing/2014/main" id="{91B8494F-FD3F-43BE-A6C5-94CE9EDB8D08}"/>
              </a:ext>
            </a:extLst>
          </p:cNvPr>
          <p:cNvSpPr>
            <a:spLocks noGrp="1"/>
          </p:cNvSpPr>
          <p:nvPr>
            <p:ph idx="1"/>
          </p:nvPr>
        </p:nvSpPr>
        <p:spPr>
          <a:xfrm>
            <a:off x="677334" y="1590843"/>
            <a:ext cx="8596668" cy="3847053"/>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Demandez aux vendeurs si leurs produits ont été testés à l’aide de technologies d’assistance par des personnes qualifiées en situation de handicap.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Demandez aux vendeurs si leurs produits ont recours à des solutions d’accessibilité numérique (et rappelez-les à l’ordre si c’est le cas)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Collaborez avec des collègues d’autres bibliothèques pour réaliser un environnement accessible et pensez à le préconiser ensemble.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Encouragez les éditeurs qui se sont engagés à créer des contenus accessibles.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A93D7E7-89AA-4591-AA77-340684EA518E}"/>
              </a:ext>
            </a:extLst>
          </p:cNvPr>
          <p:cNvSpPr>
            <a:spLocks noGrp="1"/>
          </p:cNvSpPr>
          <p:nvPr>
            <p:ph type="sldNum" sz="quarter" idx="12"/>
          </p:nvPr>
        </p:nvSpPr>
        <p:spPr/>
        <p:txBody>
          <a:bodyPr/>
          <a:lstStyle/>
          <a:p>
            <a:fld id="{DB84AA0B-5E1A-4A42-8BE0-1E5BFB2F3686}" type="slidenum">
              <a:rPr lang="en-CA" smtClean="0"/>
              <a:t>40</a:t>
            </a:fld>
            <a:endParaRPr lang="en-CA"/>
          </a:p>
        </p:txBody>
      </p:sp>
    </p:spTree>
    <p:extLst>
      <p:ext uri="{BB962C8B-B14F-4D97-AF65-F5344CB8AC3E}">
        <p14:creationId xmlns:p14="http://schemas.microsoft.com/office/powerpoint/2010/main" val="859363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554F-72C8-445D-8C60-921979665347}"/>
              </a:ext>
            </a:extLst>
          </p:cNvPr>
          <p:cNvSpPr>
            <a:spLocks noGrp="1"/>
          </p:cNvSpPr>
          <p:nvPr>
            <p:ph type="title"/>
          </p:nvPr>
        </p:nvSpPr>
        <p:spPr/>
        <p:txBody>
          <a:bodyPr/>
          <a:lstStyle/>
          <a:p>
            <a:r>
              <a:rPr lang="en-CA" dirty="0" err="1">
                <a:solidFill>
                  <a:schemeClr val="tx1"/>
                </a:solidFill>
              </a:rPr>
              <a:t>Stratégies</a:t>
            </a:r>
            <a:r>
              <a:rPr lang="en-CA" dirty="0">
                <a:solidFill>
                  <a:schemeClr val="tx1"/>
                </a:solidFill>
              </a:rPr>
              <a:t> pour les </a:t>
            </a:r>
            <a:r>
              <a:rPr lang="en-CA" dirty="0" err="1">
                <a:solidFill>
                  <a:schemeClr val="tx1"/>
                </a:solidFill>
              </a:rPr>
              <a:t>événements</a:t>
            </a:r>
            <a:r>
              <a:rPr lang="en-CA" dirty="0">
                <a:solidFill>
                  <a:schemeClr val="tx1"/>
                </a:solidFill>
              </a:rPr>
              <a:t> </a:t>
            </a:r>
            <a:r>
              <a:rPr lang="en-CA" dirty="0" err="1">
                <a:solidFill>
                  <a:schemeClr val="tx1"/>
                </a:solidFill>
              </a:rPr>
              <a:t>inclusifs</a:t>
            </a:r>
            <a:r>
              <a:rPr lang="en-CA" dirty="0">
                <a:solidFill>
                  <a:schemeClr val="tx1"/>
                </a:solidFill>
              </a:rPr>
              <a:t> </a:t>
            </a:r>
            <a:r>
              <a:rPr lang="en-CA" dirty="0" err="1">
                <a:solidFill>
                  <a:schemeClr val="tx1"/>
                </a:solidFill>
              </a:rPr>
              <a:t>en</a:t>
            </a:r>
            <a:r>
              <a:rPr lang="en-CA" dirty="0">
                <a:solidFill>
                  <a:schemeClr val="tx1"/>
                </a:solidFill>
              </a:rPr>
              <a:t> </a:t>
            </a:r>
            <a:r>
              <a:rPr lang="en-CA" dirty="0" err="1">
                <a:solidFill>
                  <a:schemeClr val="tx1"/>
                </a:solidFill>
              </a:rPr>
              <a:t>ligne</a:t>
            </a:r>
            <a:endParaRPr lang="en-CA" dirty="0">
              <a:solidFill>
                <a:schemeClr val="tx1"/>
              </a:solidFill>
            </a:endParaRPr>
          </a:p>
        </p:txBody>
      </p:sp>
      <p:sp>
        <p:nvSpPr>
          <p:cNvPr id="3" name="Content Placeholder 2">
            <a:extLst>
              <a:ext uri="{FF2B5EF4-FFF2-40B4-BE49-F238E27FC236}">
                <a16:creationId xmlns:a16="http://schemas.microsoft.com/office/drawing/2014/main" id="{E8A0E0A9-7371-45A0-969F-9CCC22499405}"/>
              </a:ext>
            </a:extLst>
          </p:cNvPr>
          <p:cNvSpPr>
            <a:spLocks noGrp="1"/>
          </p:cNvSpPr>
          <p:nvPr>
            <p:ph idx="1"/>
          </p:nvPr>
        </p:nvSpPr>
        <p:spPr>
          <a:xfrm>
            <a:off x="677334" y="1930400"/>
            <a:ext cx="8596668" cy="4717826"/>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Demandez à l’avance aux participants s’ils ont besoin de mesures d’adaptation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Assurez-vous que le processus de connexion et d’inscription est entièrement accessible, le cas échéant.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Ajoutez un champ dans le formulaire d’inscription afin de permettre aux gens d’indiquer les mesures d’adaptation dont ils ont besoin.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Mettez-vous en sourdine lorsque vous ne parlez pas.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Partagez votre écran et vos diapositives; rendez-les accessibles.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Si possible, partagez les renseignements en format accessible à l’avance.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Pensez à fournir du sous-titrage ou des interprètes pour accommoder les personnes sourdes et malentendantes et pour celles qui participent à l’événement dans une langue qui n’est pas leur langue préférée.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3C3EE8-BC6F-43B3-BCCD-3A42E75BF956}"/>
              </a:ext>
            </a:extLst>
          </p:cNvPr>
          <p:cNvSpPr>
            <a:spLocks noGrp="1"/>
          </p:cNvSpPr>
          <p:nvPr>
            <p:ph type="sldNum" sz="quarter" idx="12"/>
          </p:nvPr>
        </p:nvSpPr>
        <p:spPr/>
        <p:txBody>
          <a:bodyPr/>
          <a:lstStyle/>
          <a:p>
            <a:fld id="{DB84AA0B-5E1A-4A42-8BE0-1E5BFB2F3686}" type="slidenum">
              <a:rPr lang="en-CA" smtClean="0"/>
              <a:t>41</a:t>
            </a:fld>
            <a:endParaRPr lang="en-CA"/>
          </a:p>
        </p:txBody>
      </p:sp>
    </p:spTree>
    <p:extLst>
      <p:ext uri="{BB962C8B-B14F-4D97-AF65-F5344CB8AC3E}">
        <p14:creationId xmlns:p14="http://schemas.microsoft.com/office/powerpoint/2010/main" val="1698729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183F-3A2B-4A74-A72A-D6CA2DC66016}"/>
              </a:ext>
            </a:extLst>
          </p:cNvPr>
          <p:cNvSpPr>
            <a:spLocks noGrp="1"/>
          </p:cNvSpPr>
          <p:nvPr>
            <p:ph type="title"/>
          </p:nvPr>
        </p:nvSpPr>
        <p:spPr/>
        <p:txBody>
          <a:bodyPr/>
          <a:lstStyle/>
          <a:p>
            <a:r>
              <a:rPr lang="en-CA" dirty="0" err="1">
                <a:solidFill>
                  <a:schemeClr val="tx1"/>
                </a:solidFill>
              </a:rPr>
              <a:t>Stratégies</a:t>
            </a:r>
            <a:r>
              <a:rPr lang="en-CA" dirty="0">
                <a:solidFill>
                  <a:schemeClr val="tx1"/>
                </a:solidFill>
              </a:rPr>
              <a:t> pour les </a:t>
            </a:r>
            <a:r>
              <a:rPr lang="en-CA" dirty="0" err="1">
                <a:solidFill>
                  <a:schemeClr val="tx1"/>
                </a:solidFill>
              </a:rPr>
              <a:t>événements</a:t>
            </a:r>
            <a:r>
              <a:rPr lang="en-CA" dirty="0">
                <a:solidFill>
                  <a:schemeClr val="tx1"/>
                </a:solidFill>
              </a:rPr>
              <a:t> </a:t>
            </a:r>
            <a:r>
              <a:rPr lang="en-CA" dirty="0" err="1">
                <a:solidFill>
                  <a:schemeClr val="tx1"/>
                </a:solidFill>
              </a:rPr>
              <a:t>inclusifs</a:t>
            </a:r>
            <a:r>
              <a:rPr lang="en-CA" dirty="0">
                <a:solidFill>
                  <a:schemeClr val="tx1"/>
                </a:solidFill>
              </a:rPr>
              <a:t> </a:t>
            </a:r>
            <a:r>
              <a:rPr lang="en-CA" dirty="0" err="1">
                <a:solidFill>
                  <a:schemeClr val="tx1"/>
                </a:solidFill>
              </a:rPr>
              <a:t>en</a:t>
            </a:r>
            <a:r>
              <a:rPr lang="en-CA" dirty="0">
                <a:solidFill>
                  <a:schemeClr val="tx1"/>
                </a:solidFill>
              </a:rPr>
              <a:t> </a:t>
            </a:r>
            <a:r>
              <a:rPr lang="en-CA" dirty="0" err="1">
                <a:solidFill>
                  <a:schemeClr val="tx1"/>
                </a:solidFill>
              </a:rPr>
              <a:t>personne</a:t>
            </a:r>
            <a:endParaRPr lang="en-CA" dirty="0"/>
          </a:p>
        </p:txBody>
      </p:sp>
      <p:sp>
        <p:nvSpPr>
          <p:cNvPr id="3" name="Content Placeholder 2">
            <a:extLst>
              <a:ext uri="{FF2B5EF4-FFF2-40B4-BE49-F238E27FC236}">
                <a16:creationId xmlns:a16="http://schemas.microsoft.com/office/drawing/2014/main" id="{DCA135C3-3E9D-43A2-838F-BB65A9C18671}"/>
              </a:ext>
            </a:extLst>
          </p:cNvPr>
          <p:cNvSpPr>
            <a:spLocks noGrp="1"/>
          </p:cNvSpPr>
          <p:nvPr>
            <p:ph idx="1"/>
          </p:nvPr>
        </p:nvSpPr>
        <p:spPr>
          <a:xfrm>
            <a:off x="677334" y="1908017"/>
            <a:ext cx="8596668" cy="4761724"/>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Demandez à l’avance aux participants s’ils ont besoin de mesures d’adaptation.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Indiquez aux participants s’ils peuvent avoir accès au transport et au stationnement accessible.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Créez des diapositives accessibles et rendez-les disponibles en format électronique avant ou après l’événement.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Pensez à embaucher des interprètes.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Offrez de partager l’information à l’avance en format accessible, par exemple, une carte tactile du lieu de l’événement.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Fournissez de l’amplification pour les personnes malentendantes.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Assurez-vous que le processus de connexion et d’inscription est entièrement accessible, le cas échéant.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B87B8C-E5A6-48D6-80BC-266864821C45}"/>
              </a:ext>
            </a:extLst>
          </p:cNvPr>
          <p:cNvSpPr>
            <a:spLocks noGrp="1"/>
          </p:cNvSpPr>
          <p:nvPr>
            <p:ph type="sldNum" sz="quarter" idx="12"/>
          </p:nvPr>
        </p:nvSpPr>
        <p:spPr/>
        <p:txBody>
          <a:bodyPr/>
          <a:lstStyle/>
          <a:p>
            <a:fld id="{DB84AA0B-5E1A-4A42-8BE0-1E5BFB2F3686}" type="slidenum">
              <a:rPr lang="en-CA" smtClean="0"/>
              <a:t>42</a:t>
            </a:fld>
            <a:endParaRPr lang="en-CA" dirty="0"/>
          </a:p>
        </p:txBody>
      </p:sp>
    </p:spTree>
    <p:extLst>
      <p:ext uri="{BB962C8B-B14F-4D97-AF65-F5344CB8AC3E}">
        <p14:creationId xmlns:p14="http://schemas.microsoft.com/office/powerpoint/2010/main" val="976999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E2BE-6233-4CF6-8F4A-53E5ABA98F99}"/>
              </a:ext>
            </a:extLst>
          </p:cNvPr>
          <p:cNvSpPr>
            <a:spLocks noGrp="1"/>
          </p:cNvSpPr>
          <p:nvPr>
            <p:ph type="title"/>
          </p:nvPr>
        </p:nvSpPr>
        <p:spPr>
          <a:xfrm>
            <a:off x="677334" y="609600"/>
            <a:ext cx="8596668" cy="660400"/>
          </a:xfrm>
        </p:spPr>
        <p:txBody>
          <a:bodyPr>
            <a:normAutofit fontScale="90000"/>
          </a:bodyPr>
          <a:lstStyle/>
          <a:p>
            <a:r>
              <a:rPr lang="en-CA" dirty="0">
                <a:solidFill>
                  <a:schemeClr val="tx1"/>
                </a:solidFill>
              </a:rPr>
              <a:t>Que </a:t>
            </a:r>
            <a:r>
              <a:rPr lang="en-CA" dirty="0" err="1">
                <a:solidFill>
                  <a:schemeClr val="tx1"/>
                </a:solidFill>
              </a:rPr>
              <a:t>pouvez-vous</a:t>
            </a:r>
            <a:r>
              <a:rPr lang="en-CA" dirty="0">
                <a:solidFill>
                  <a:schemeClr val="tx1"/>
                </a:solidFill>
              </a:rPr>
              <a:t> faire </a:t>
            </a:r>
            <a:r>
              <a:rPr lang="en-CA" dirty="0" err="1">
                <a:solidFill>
                  <a:schemeClr val="tx1"/>
                </a:solidFill>
              </a:rPr>
              <a:t>maintenant</a:t>
            </a:r>
            <a:r>
              <a:rPr lang="en-CA" dirty="0">
                <a:solidFill>
                  <a:schemeClr val="tx1"/>
                </a:solidFill>
              </a:rPr>
              <a:t> (</a:t>
            </a:r>
            <a:r>
              <a:rPr lang="en-CA" dirty="0" err="1">
                <a:solidFill>
                  <a:schemeClr val="tx1"/>
                </a:solidFill>
              </a:rPr>
              <a:t>gratuitement</a:t>
            </a:r>
            <a:r>
              <a:rPr lang="en-CA" dirty="0">
                <a:solidFill>
                  <a:schemeClr val="tx1"/>
                </a:solidFill>
              </a:rPr>
              <a:t>)?</a:t>
            </a:r>
          </a:p>
        </p:txBody>
      </p:sp>
      <p:sp>
        <p:nvSpPr>
          <p:cNvPr id="3" name="Content Placeholder 2">
            <a:extLst>
              <a:ext uri="{FF2B5EF4-FFF2-40B4-BE49-F238E27FC236}">
                <a16:creationId xmlns:a16="http://schemas.microsoft.com/office/drawing/2014/main" id="{424272E1-5C19-4708-A2BD-ADA649829C9E}"/>
              </a:ext>
            </a:extLst>
          </p:cNvPr>
          <p:cNvSpPr>
            <a:spLocks noGrp="1"/>
          </p:cNvSpPr>
          <p:nvPr>
            <p:ph idx="1"/>
          </p:nvPr>
        </p:nvSpPr>
        <p:spPr>
          <a:xfrm>
            <a:off x="677334" y="1721224"/>
            <a:ext cx="8596668" cy="5025015"/>
          </a:xfrm>
        </p:spPr>
        <p:txBody>
          <a:bodyPr>
            <a:normAutofit/>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Si votre bibliothèque utilise les médias sociaux, créez des publications accessibles.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Ajouter du texte alternatif pour les images.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fr-CA" sz="1800" dirty="0">
                <a:effectLst/>
                <a:latin typeface="Arial" panose="020B0604020202020204" pitchFamily="34" charset="0"/>
                <a:ea typeface="Calibri" panose="020F0502020204030204" pitchFamily="34" charset="0"/>
              </a:rPr>
              <a:t>Utilisez</a:t>
            </a:r>
            <a:r>
              <a:rPr lang="en-US"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hlinkClick r:id="rId3"/>
              </a:rPr>
              <a:t>YouDescribe</a:t>
            </a:r>
            <a:r>
              <a:rPr lang="en-US" sz="1800" dirty="0">
                <a:effectLst/>
                <a:ea typeface="Calibri" panose="020F0502020204030204" pitchFamily="34" charset="0"/>
                <a:cs typeface="Times New Roman" panose="02020603050405020304" pitchFamily="18" charset="0"/>
              </a:rPr>
              <a:t> </a:t>
            </a:r>
            <a:r>
              <a:rPr lang="fr-CA" sz="1800" dirty="0">
                <a:effectLst/>
                <a:latin typeface="Arial" panose="020B0604020202020204" pitchFamily="34" charset="0"/>
                <a:ea typeface="Calibri" panose="020F0502020204030204" pitchFamily="34" charset="0"/>
              </a:rPr>
              <a:t>pour l’audiodescription ou assurez-vous que la vidéo peut être visionnée seulement avec le dialogue et le son et ajoutez du sous-titrage. Le sous-titrage autogénéré est correct, mais nous vous encourageons à l’éditer pour en assurer la qualité.</a:t>
            </a:r>
          </a:p>
          <a:p>
            <a:pPr lvl="2"/>
            <a:r>
              <a:rPr lang="fr-CA" sz="1800" dirty="0">
                <a:effectLst/>
                <a:latin typeface="Arial" panose="020B0604020202020204" pitchFamily="34" charset="0"/>
                <a:ea typeface="Calibri" panose="020F0502020204030204" pitchFamily="34" charset="0"/>
              </a:rPr>
              <a:t>Pour des conseils sur la façon de créer des publications plus accessibles sur les médias sociaux, visitez le:  </a:t>
            </a:r>
            <a:r>
              <a:rPr lang="en-US" sz="1800" dirty="0">
                <a:ea typeface="Calibri" panose="020F0502020204030204" pitchFamily="34" charset="0"/>
                <a:cs typeface="Times New Roman" panose="02020603050405020304" pitchFamily="18" charset="0"/>
                <a:hlinkClick r:id="rId4"/>
              </a:rPr>
              <a:t>https://blog.hootsuite.com/inclusive-design-social-media/</a:t>
            </a:r>
            <a:endParaRPr lang="en-CA" sz="18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0089D5-3CE3-4B61-AA8B-BF3E7FDBD8E8}"/>
              </a:ext>
            </a:extLst>
          </p:cNvPr>
          <p:cNvSpPr>
            <a:spLocks noGrp="1"/>
          </p:cNvSpPr>
          <p:nvPr>
            <p:ph type="sldNum" sz="quarter" idx="12"/>
          </p:nvPr>
        </p:nvSpPr>
        <p:spPr/>
        <p:txBody>
          <a:bodyPr/>
          <a:lstStyle/>
          <a:p>
            <a:fld id="{DB84AA0B-5E1A-4A42-8BE0-1E5BFB2F3686}" type="slidenum">
              <a:rPr lang="en-CA" smtClean="0"/>
              <a:t>43</a:t>
            </a:fld>
            <a:endParaRPr lang="en-CA" dirty="0"/>
          </a:p>
        </p:txBody>
      </p:sp>
    </p:spTree>
    <p:extLst>
      <p:ext uri="{BB962C8B-B14F-4D97-AF65-F5344CB8AC3E}">
        <p14:creationId xmlns:p14="http://schemas.microsoft.com/office/powerpoint/2010/main" val="4174269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E2BE-6233-4CF6-8F4A-53E5ABA98F99}"/>
              </a:ext>
            </a:extLst>
          </p:cNvPr>
          <p:cNvSpPr>
            <a:spLocks noGrp="1"/>
          </p:cNvSpPr>
          <p:nvPr>
            <p:ph type="title"/>
          </p:nvPr>
        </p:nvSpPr>
        <p:spPr>
          <a:xfrm>
            <a:off x="677334" y="609600"/>
            <a:ext cx="8596668" cy="660400"/>
          </a:xfrm>
        </p:spPr>
        <p:txBody>
          <a:bodyPr>
            <a:normAutofit fontScale="90000"/>
          </a:bodyPr>
          <a:lstStyle/>
          <a:p>
            <a:r>
              <a:rPr lang="en-CA" dirty="0">
                <a:solidFill>
                  <a:schemeClr val="tx1"/>
                </a:solidFill>
              </a:rPr>
              <a:t>Que </a:t>
            </a:r>
            <a:r>
              <a:rPr lang="en-CA" dirty="0" err="1">
                <a:solidFill>
                  <a:schemeClr val="tx1"/>
                </a:solidFill>
              </a:rPr>
              <a:t>pouvez-vous</a:t>
            </a:r>
            <a:r>
              <a:rPr lang="en-CA" dirty="0">
                <a:solidFill>
                  <a:schemeClr val="tx1"/>
                </a:solidFill>
              </a:rPr>
              <a:t> faire </a:t>
            </a:r>
            <a:r>
              <a:rPr lang="en-CA" dirty="0" err="1">
                <a:solidFill>
                  <a:schemeClr val="tx1"/>
                </a:solidFill>
              </a:rPr>
              <a:t>maintenant</a:t>
            </a:r>
            <a:r>
              <a:rPr lang="en-CA" dirty="0">
                <a:solidFill>
                  <a:schemeClr val="tx1"/>
                </a:solidFill>
              </a:rPr>
              <a:t> (</a:t>
            </a:r>
            <a:r>
              <a:rPr lang="en-CA" dirty="0" err="1">
                <a:solidFill>
                  <a:schemeClr val="tx1"/>
                </a:solidFill>
              </a:rPr>
              <a:t>gratuitement</a:t>
            </a:r>
            <a:r>
              <a:rPr lang="en-CA" dirty="0">
                <a:solidFill>
                  <a:schemeClr val="tx1"/>
                </a:solidFill>
              </a:rPr>
              <a:t>)? (suite)</a:t>
            </a:r>
          </a:p>
        </p:txBody>
      </p:sp>
      <p:sp>
        <p:nvSpPr>
          <p:cNvPr id="3" name="Content Placeholder 2">
            <a:extLst>
              <a:ext uri="{FF2B5EF4-FFF2-40B4-BE49-F238E27FC236}">
                <a16:creationId xmlns:a16="http://schemas.microsoft.com/office/drawing/2014/main" id="{424272E1-5C19-4708-A2BD-ADA649829C9E}"/>
              </a:ext>
            </a:extLst>
          </p:cNvPr>
          <p:cNvSpPr>
            <a:spLocks noGrp="1"/>
          </p:cNvSpPr>
          <p:nvPr>
            <p:ph idx="1"/>
          </p:nvPr>
        </p:nvSpPr>
        <p:spPr>
          <a:xfrm>
            <a:off x="677334" y="1721224"/>
            <a:ext cx="8316059" cy="5025015"/>
          </a:xfrm>
        </p:spPr>
        <p:txBody>
          <a:bodyPr>
            <a:normAutofit/>
          </a:bodyPr>
          <a:lstStyle/>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Partagez seulement les publications accessibles. Par exemple, les images comprenant du texte alternatif ou les vidéos comportant de l’audiodescription et/ou du sous-titrage.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fr-CA" sz="1800" dirty="0">
                <a:effectLst/>
                <a:latin typeface="Arial" panose="020B0604020202020204" pitchFamily="34" charset="0"/>
                <a:ea typeface="Calibri" panose="020F0502020204030204" pitchFamily="34" charset="0"/>
              </a:rPr>
              <a:t>Si vous n’utilisez pas de technologies d’assistance, il est parfois difficile de savoir si une image comporte du texte alternatif. Pour le savoir, utilisez une extension dans votre navigateur : </a:t>
            </a:r>
            <a:r>
              <a:rPr lang="en-CA" sz="1600" dirty="0">
                <a:effectLst/>
                <a:ea typeface="Calibri" panose="020F0502020204030204" pitchFamily="34" charset="0"/>
                <a:cs typeface="Times New Roman" panose="02020603050405020304" pitchFamily="18" charset="0"/>
              </a:rPr>
              <a:t> </a:t>
            </a:r>
            <a:r>
              <a:rPr lang="en-CA" sz="1600" dirty="0">
                <a:effectLst/>
                <a:ea typeface="Calibri" panose="020F0502020204030204" pitchFamily="34" charset="0"/>
                <a:cs typeface="Times New Roman" panose="02020603050405020304" pitchFamily="18" charset="0"/>
                <a:hlinkClick r:id="rId3"/>
              </a:rPr>
              <a:t>https://nickdenardis.com/2021/06/23/visualize-social-media-alt-text-browser-extension/</a:t>
            </a:r>
            <a:endParaRPr lang="en-CA"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3" panose="05040102010807070707" pitchFamily="18" charset="2"/>
              <a:buChar char=""/>
              <a:tabLst>
                <a:tab pos="9144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Encouragez d’autres collègues à ajouter du texte alternatif aux images et de l’audiodescriptions et du sous-titrage aux vidéos.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Accueillez les personnes en situation de handicap avec le sourire. Lorsque vous aidez les gens, demandez toujours, ne supposez jamais et admettez que vous ne connaissez pas toutes les réponses, mais que vous ferez de votre mieux pour les trouver. C’est ce que le personnel de bibliothèque fait de mieux, n’est-ce pas?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0089D5-3CE3-4B61-AA8B-BF3E7FDBD8E8}"/>
              </a:ext>
            </a:extLst>
          </p:cNvPr>
          <p:cNvSpPr>
            <a:spLocks noGrp="1"/>
          </p:cNvSpPr>
          <p:nvPr>
            <p:ph type="sldNum" sz="quarter" idx="12"/>
          </p:nvPr>
        </p:nvSpPr>
        <p:spPr/>
        <p:txBody>
          <a:bodyPr/>
          <a:lstStyle/>
          <a:p>
            <a:fld id="{DB84AA0B-5E1A-4A42-8BE0-1E5BFB2F3686}" type="slidenum">
              <a:rPr lang="en-CA" smtClean="0"/>
              <a:t>44</a:t>
            </a:fld>
            <a:endParaRPr lang="en-CA" dirty="0"/>
          </a:p>
        </p:txBody>
      </p:sp>
    </p:spTree>
    <p:extLst>
      <p:ext uri="{BB962C8B-B14F-4D97-AF65-F5344CB8AC3E}">
        <p14:creationId xmlns:p14="http://schemas.microsoft.com/office/powerpoint/2010/main" val="2546540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E603-3B95-4FF8-AA34-148D02831999}"/>
              </a:ext>
            </a:extLst>
          </p:cNvPr>
          <p:cNvSpPr>
            <a:spLocks noGrp="1"/>
          </p:cNvSpPr>
          <p:nvPr>
            <p:ph type="title"/>
          </p:nvPr>
        </p:nvSpPr>
        <p:spPr/>
        <p:txBody>
          <a:bodyPr/>
          <a:lstStyle/>
          <a:p>
            <a:r>
              <a:rPr lang="en-CA" dirty="0"/>
              <a:t>Questions</a:t>
            </a:r>
          </a:p>
        </p:txBody>
      </p:sp>
      <p:sp>
        <p:nvSpPr>
          <p:cNvPr id="3" name="Content Placeholder 2">
            <a:extLst>
              <a:ext uri="{FF2B5EF4-FFF2-40B4-BE49-F238E27FC236}">
                <a16:creationId xmlns:a16="http://schemas.microsoft.com/office/drawing/2014/main" id="{5AACA837-D3EA-48D9-9DF6-965B285F6670}"/>
              </a:ext>
            </a:extLst>
          </p:cNvPr>
          <p:cNvSpPr>
            <a:spLocks noGrp="1"/>
          </p:cNvSpPr>
          <p:nvPr>
            <p:ph idx="1"/>
          </p:nvPr>
        </p:nvSpPr>
        <p:spPr>
          <a:xfrm>
            <a:off x="677334" y="1544321"/>
            <a:ext cx="8596668" cy="4497042"/>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N’hésitez pas à taper vos questions dans le clavardage ou à utiliser la fonction de « lever la main » afin qu’on enlève votre sourdine pour que vous puissiez poser votre question en direct.</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rPr>
              <a:t>Veuillez nous envoyer vos questions par courriel à: </a:t>
            </a:r>
            <a:r>
              <a:rPr lang="en-CA" dirty="0">
                <a:hlinkClick r:id="rId3"/>
              </a:rPr>
              <a:t>info@accessiblelibraries.ca</a:t>
            </a:r>
            <a:endParaRPr lang="en-CA" dirty="0"/>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Vous pouvez trouver une liste de ressources existantes sur notre site Web.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Et, si ce n’est déjà fait, joignez-vous à notre liste de diffusion en visitant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CA" dirty="0"/>
              <a:t>Français: </a:t>
            </a:r>
            <a:r>
              <a:rPr lang="en-CA" dirty="0">
                <a:hlinkClick r:id="rId4" action="ppaction://hlinkfile"/>
              </a:rPr>
              <a:t>BibliosAccessibles.ca</a:t>
            </a:r>
            <a:endParaRPr lang="en-CA" dirty="0"/>
          </a:p>
          <a:p>
            <a:pPr lvl="1"/>
            <a:r>
              <a:rPr lang="en-CA" dirty="0"/>
              <a:t>English: </a:t>
            </a:r>
            <a:r>
              <a:rPr lang="en-CA" dirty="0">
                <a:hlinkClick r:id="rId5" action="ppaction://hlinkfile"/>
              </a:rPr>
              <a:t>AccessibleLibraries.ca</a:t>
            </a:r>
            <a:endParaRPr lang="en-CA" dirty="0"/>
          </a:p>
          <a:p>
            <a:pPr lvl="1"/>
            <a:endParaRPr lang="en-CA" dirty="0"/>
          </a:p>
        </p:txBody>
      </p:sp>
      <p:sp>
        <p:nvSpPr>
          <p:cNvPr id="4" name="Slide Number Placeholder 3">
            <a:extLst>
              <a:ext uri="{FF2B5EF4-FFF2-40B4-BE49-F238E27FC236}">
                <a16:creationId xmlns:a16="http://schemas.microsoft.com/office/drawing/2014/main" id="{D1643818-DB1A-459C-B126-ED69476ED0BA}"/>
              </a:ext>
            </a:extLst>
          </p:cNvPr>
          <p:cNvSpPr>
            <a:spLocks noGrp="1"/>
          </p:cNvSpPr>
          <p:nvPr>
            <p:ph type="sldNum" sz="quarter" idx="12"/>
          </p:nvPr>
        </p:nvSpPr>
        <p:spPr/>
        <p:txBody>
          <a:bodyPr/>
          <a:lstStyle/>
          <a:p>
            <a:fld id="{DB84AA0B-5E1A-4A42-8BE0-1E5BFB2F3686}" type="slidenum">
              <a:rPr lang="en-CA" smtClean="0"/>
              <a:t>45</a:t>
            </a:fld>
            <a:endParaRPr lang="en-CA"/>
          </a:p>
        </p:txBody>
      </p:sp>
    </p:spTree>
    <p:extLst>
      <p:ext uri="{BB962C8B-B14F-4D97-AF65-F5344CB8AC3E}">
        <p14:creationId xmlns:p14="http://schemas.microsoft.com/office/powerpoint/2010/main" val="1483442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CDA5-7790-43AC-8D76-9C9B80766811}"/>
              </a:ext>
            </a:extLst>
          </p:cNvPr>
          <p:cNvSpPr>
            <a:spLocks noGrp="1"/>
          </p:cNvSpPr>
          <p:nvPr>
            <p:ph type="ctrTitle"/>
          </p:nvPr>
        </p:nvSpPr>
        <p:spPr/>
        <p:txBody>
          <a:bodyPr/>
          <a:lstStyle/>
          <a:p>
            <a:r>
              <a:rPr lang="en-CA" dirty="0"/>
              <a:t>Merci!</a:t>
            </a:r>
          </a:p>
        </p:txBody>
      </p:sp>
      <p:sp>
        <p:nvSpPr>
          <p:cNvPr id="6" name="Subtitle 5">
            <a:extLst>
              <a:ext uri="{FF2B5EF4-FFF2-40B4-BE49-F238E27FC236}">
                <a16:creationId xmlns:a16="http://schemas.microsoft.com/office/drawing/2014/main" id="{1D927A30-2ADF-4CB1-80BA-1D0D264068DF}"/>
              </a:ext>
            </a:extLst>
          </p:cNvPr>
          <p:cNvSpPr>
            <a:spLocks noGrp="1"/>
          </p:cNvSpPr>
          <p:nvPr>
            <p:ph type="subTitle" idx="1"/>
          </p:nvPr>
        </p:nvSpPr>
        <p:spPr/>
        <p:txBody>
          <a:bodyPr/>
          <a:lstStyle/>
          <a:p>
            <a:r>
              <a:rPr lang="en-CA" dirty="0"/>
              <a:t>info@accessiblelibraries.ca</a:t>
            </a:r>
          </a:p>
        </p:txBody>
      </p:sp>
      <p:sp>
        <p:nvSpPr>
          <p:cNvPr id="4" name="Slide Number Placeholder 3">
            <a:extLst>
              <a:ext uri="{FF2B5EF4-FFF2-40B4-BE49-F238E27FC236}">
                <a16:creationId xmlns:a16="http://schemas.microsoft.com/office/drawing/2014/main" id="{AEDB3C14-3378-42D9-8132-BD001979F488}"/>
              </a:ext>
            </a:extLst>
          </p:cNvPr>
          <p:cNvSpPr>
            <a:spLocks noGrp="1"/>
          </p:cNvSpPr>
          <p:nvPr>
            <p:ph type="sldNum" sz="quarter" idx="12"/>
          </p:nvPr>
        </p:nvSpPr>
        <p:spPr/>
        <p:txBody>
          <a:bodyPr/>
          <a:lstStyle/>
          <a:p>
            <a:fld id="{DB84AA0B-5E1A-4A42-8BE0-1E5BFB2F3686}" type="slidenum">
              <a:rPr lang="en-CA" smtClean="0"/>
              <a:t>46</a:t>
            </a:fld>
            <a:endParaRPr lang="en-CA"/>
          </a:p>
        </p:txBody>
      </p:sp>
    </p:spTree>
    <p:extLst>
      <p:ext uri="{BB962C8B-B14F-4D97-AF65-F5344CB8AC3E}">
        <p14:creationId xmlns:p14="http://schemas.microsoft.com/office/powerpoint/2010/main" val="178832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71D2-7572-41CE-8264-DC092D634A31}"/>
              </a:ext>
            </a:extLst>
          </p:cNvPr>
          <p:cNvSpPr>
            <a:spLocks noGrp="1"/>
          </p:cNvSpPr>
          <p:nvPr>
            <p:ph type="title"/>
          </p:nvPr>
        </p:nvSpPr>
        <p:spPr>
          <a:xfrm>
            <a:off x="677334" y="609599"/>
            <a:ext cx="8983033" cy="1488141"/>
          </a:xfrm>
        </p:spPr>
        <p:txBody>
          <a:bodyPr>
            <a:normAutofit fontScale="90000"/>
          </a:bodyPr>
          <a:lstStyle/>
          <a:p>
            <a:r>
              <a:rPr lang="en-CA" dirty="0" err="1">
                <a:solidFill>
                  <a:schemeClr val="tx1"/>
                </a:solidFill>
              </a:rPr>
              <a:t>Projet</a:t>
            </a:r>
            <a:r>
              <a:rPr lang="en-CA" dirty="0">
                <a:solidFill>
                  <a:schemeClr val="tx1"/>
                </a:solidFill>
              </a:rPr>
              <a:t> du Centre de </a:t>
            </a:r>
            <a:r>
              <a:rPr lang="en-CA" dirty="0" err="1">
                <a:solidFill>
                  <a:schemeClr val="tx1"/>
                </a:solidFill>
              </a:rPr>
              <a:t>ressources</a:t>
            </a:r>
            <a:r>
              <a:rPr lang="en-CA" dirty="0">
                <a:solidFill>
                  <a:schemeClr val="tx1"/>
                </a:solidFill>
              </a:rPr>
              <a:t> pour </a:t>
            </a:r>
            <a:r>
              <a:rPr lang="en-CA" dirty="0" err="1">
                <a:solidFill>
                  <a:schemeClr val="tx1"/>
                </a:solidFill>
              </a:rPr>
              <a:t>l’accessibilité</a:t>
            </a:r>
            <a:r>
              <a:rPr lang="en-CA" dirty="0">
                <a:solidFill>
                  <a:schemeClr val="tx1"/>
                </a:solidFill>
              </a:rPr>
              <a:t> des </a:t>
            </a:r>
            <a:r>
              <a:rPr lang="en-CA" dirty="0" err="1">
                <a:solidFill>
                  <a:schemeClr val="tx1"/>
                </a:solidFill>
              </a:rPr>
              <a:t>bibliothèques</a:t>
            </a:r>
            <a:r>
              <a:rPr lang="en-CA" dirty="0">
                <a:solidFill>
                  <a:schemeClr val="tx1"/>
                </a:solidFill>
              </a:rPr>
              <a:t> </a:t>
            </a:r>
            <a:r>
              <a:rPr lang="en-CA" dirty="0" err="1">
                <a:solidFill>
                  <a:schemeClr val="tx1"/>
                </a:solidFill>
              </a:rPr>
              <a:t>publiques</a:t>
            </a:r>
            <a:r>
              <a:rPr lang="en-CA" dirty="0">
                <a:solidFill>
                  <a:schemeClr val="tx1"/>
                </a:solidFill>
              </a:rPr>
              <a:t> (CRAPB)</a:t>
            </a:r>
          </a:p>
        </p:txBody>
      </p:sp>
      <p:sp>
        <p:nvSpPr>
          <p:cNvPr id="3" name="Content Placeholder 2">
            <a:extLst>
              <a:ext uri="{FF2B5EF4-FFF2-40B4-BE49-F238E27FC236}">
                <a16:creationId xmlns:a16="http://schemas.microsoft.com/office/drawing/2014/main" id="{1A06F75E-9DE5-4994-943D-9179A2102986}"/>
              </a:ext>
            </a:extLst>
          </p:cNvPr>
          <p:cNvSpPr>
            <a:spLocks noGrp="1"/>
          </p:cNvSpPr>
          <p:nvPr>
            <p:ph idx="1"/>
          </p:nvPr>
        </p:nvSpPr>
        <p:spPr>
          <a:xfrm>
            <a:off x="677334" y="2318591"/>
            <a:ext cx="8596668" cy="2682851"/>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Ce projet collaboratif est financé par le gouvernement du Canada et codirigé par le Centre d’accès équitable aux bibliothèques (CAÉB) et le Réseau national de services équitables de bibliothèque (RNSEB) en partenariat avec </a:t>
            </a:r>
            <a:r>
              <a:rPr lang="fr-CA" sz="1800" dirty="0" err="1">
                <a:effectLst/>
                <a:latin typeface="Arial" panose="020B0604020202020204" pitchFamily="34" charset="0"/>
                <a:ea typeface="Calibri" panose="020F0502020204030204" pitchFamily="34" charset="0"/>
                <a:cs typeface="Times New Roman" panose="02020603050405020304" pitchFamily="18" charset="0"/>
              </a:rPr>
              <a:t>eBOUND</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Le projet a pour but de créer un centre de ressources consolidées axées sur l’éducation et de former le personnel des bibliothèques à l’échelle du pays sur l’importance de l’accessibilité.</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8A429D4-FF98-49B3-8053-817F2AFB0297}"/>
              </a:ext>
            </a:extLst>
          </p:cNvPr>
          <p:cNvSpPr>
            <a:spLocks noGrp="1"/>
          </p:cNvSpPr>
          <p:nvPr>
            <p:ph type="sldNum" sz="quarter" idx="12"/>
          </p:nvPr>
        </p:nvSpPr>
        <p:spPr/>
        <p:txBody>
          <a:bodyPr/>
          <a:lstStyle/>
          <a:p>
            <a:fld id="{DB84AA0B-5E1A-4A42-8BE0-1E5BFB2F3686}" type="slidenum">
              <a:rPr lang="en-CA" smtClean="0"/>
              <a:t>5</a:t>
            </a:fld>
            <a:endParaRPr lang="en-CA"/>
          </a:p>
        </p:txBody>
      </p:sp>
      <p:pic>
        <p:nvPicPr>
          <p:cNvPr id="7" name="Picture 6" descr="De longs triangles rouges et pourpres jaillissant du demi-cercle du « C » du CAÉB suivis de « Centre d’accès équitable aux bibliothèques »">
            <a:extLst>
              <a:ext uri="{FF2B5EF4-FFF2-40B4-BE49-F238E27FC236}">
                <a16:creationId xmlns:a16="http://schemas.microsoft.com/office/drawing/2014/main" id="{290E7EF4-C69A-478D-A498-A837E6618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7334" y="5051177"/>
            <a:ext cx="4089400" cy="860926"/>
          </a:xfrm>
          <a:prstGeom prst="rect">
            <a:avLst/>
          </a:prstGeom>
        </p:spPr>
      </p:pic>
      <p:pic>
        <p:nvPicPr>
          <p:cNvPr id="8" name="Picture 7" descr="Un motif d’hexagones rouges en forme de nid d’abeilles qui précède « RNSEB »">
            <a:extLst>
              <a:ext uri="{FF2B5EF4-FFF2-40B4-BE49-F238E27FC236}">
                <a16:creationId xmlns:a16="http://schemas.microsoft.com/office/drawing/2014/main" id="{C24CC390-F42C-4CED-8F63-B92DC20E3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958" y="5222293"/>
            <a:ext cx="3099586" cy="447270"/>
          </a:xfrm>
          <a:prstGeom prst="rect">
            <a:avLst/>
          </a:prstGeom>
        </p:spPr>
      </p:pic>
    </p:spTree>
    <p:extLst>
      <p:ext uri="{BB962C8B-B14F-4D97-AF65-F5344CB8AC3E}">
        <p14:creationId xmlns:p14="http://schemas.microsoft.com/office/powerpoint/2010/main" val="19268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70E6-8F12-4EDE-9FC1-D93D1ED45CC2}"/>
              </a:ext>
            </a:extLst>
          </p:cNvPr>
          <p:cNvSpPr>
            <a:spLocks noGrp="1"/>
          </p:cNvSpPr>
          <p:nvPr>
            <p:ph type="title"/>
          </p:nvPr>
        </p:nvSpPr>
        <p:spPr>
          <a:xfrm>
            <a:off x="677334" y="609600"/>
            <a:ext cx="8596668" cy="965200"/>
          </a:xfrm>
        </p:spPr>
        <p:txBody>
          <a:bodyPr/>
          <a:lstStyle/>
          <a:p>
            <a:r>
              <a:rPr lang="en-CA" dirty="0" err="1">
                <a:solidFill>
                  <a:schemeClr val="tx1"/>
                </a:solidFill>
              </a:rPr>
              <a:t>Contenu</a:t>
            </a:r>
            <a:r>
              <a:rPr lang="en-CA" dirty="0">
                <a:solidFill>
                  <a:schemeClr val="tx1"/>
                </a:solidFill>
              </a:rPr>
              <a:t> du </a:t>
            </a:r>
            <a:r>
              <a:rPr lang="en-CA" dirty="0" err="1">
                <a:solidFill>
                  <a:schemeClr val="tx1"/>
                </a:solidFill>
              </a:rPr>
              <a:t>Webinaire</a:t>
            </a:r>
            <a:endParaRPr lang="en-CA" dirty="0">
              <a:solidFill>
                <a:schemeClr val="tx1"/>
              </a:solidFill>
            </a:endParaRPr>
          </a:p>
        </p:txBody>
      </p:sp>
      <p:sp>
        <p:nvSpPr>
          <p:cNvPr id="3" name="Content Placeholder 2">
            <a:extLst>
              <a:ext uri="{FF2B5EF4-FFF2-40B4-BE49-F238E27FC236}">
                <a16:creationId xmlns:a16="http://schemas.microsoft.com/office/drawing/2014/main" id="{22B86EFB-A84F-4646-9B31-551000D6F35B}"/>
              </a:ext>
            </a:extLst>
          </p:cNvPr>
          <p:cNvSpPr>
            <a:spLocks noGrp="1"/>
          </p:cNvSpPr>
          <p:nvPr>
            <p:ph idx="1"/>
          </p:nvPr>
        </p:nvSpPr>
        <p:spPr>
          <a:xfrm>
            <a:off x="677334" y="1656081"/>
            <a:ext cx="8596668" cy="4385282"/>
          </a:xfrm>
        </p:spPr>
        <p:txBody>
          <a:bodyPr/>
          <a:lstStyle/>
          <a:p>
            <a:r>
              <a:rPr lang="en-CA" dirty="0">
                <a:hlinkClick r:id="rId3" action="ppaction://hlinksldjump"/>
              </a:rPr>
              <a:t>Introduction aux situations de handicap</a:t>
            </a:r>
            <a:endParaRPr lang="en-CA" dirty="0"/>
          </a:p>
          <a:p>
            <a:r>
              <a:rPr lang="en-CA" dirty="0">
                <a:hlinkClick r:id="rId4" action="ppaction://hlinksldjump"/>
              </a:rPr>
              <a:t>Introduction à </a:t>
            </a:r>
            <a:r>
              <a:rPr lang="en-CA" dirty="0" err="1">
                <a:hlinkClick r:id="rId4" action="ppaction://hlinksldjump"/>
              </a:rPr>
              <a:t>l’accessibilité</a:t>
            </a:r>
            <a:endParaRPr lang="en-CA" dirty="0"/>
          </a:p>
          <a:p>
            <a:pPr lvl="1"/>
            <a:r>
              <a:rPr lang="en-CA" dirty="0">
                <a:hlinkClick r:id="rId5" action="ppaction://hlinksldjump"/>
              </a:rPr>
              <a:t>Physique</a:t>
            </a:r>
            <a:endParaRPr lang="en-CA" dirty="0"/>
          </a:p>
          <a:p>
            <a:pPr lvl="1"/>
            <a:r>
              <a:rPr lang="en-CA" dirty="0">
                <a:hlinkClick r:id="rId6" action="ppaction://hlinksldjump"/>
              </a:rPr>
              <a:t>Numérique</a:t>
            </a:r>
            <a:endParaRPr lang="en-CA" dirty="0"/>
          </a:p>
          <a:p>
            <a:r>
              <a:rPr lang="en-CA" dirty="0">
                <a:hlinkClick r:id="rId7" action="ppaction://hlinksldjump"/>
              </a:rPr>
              <a:t>Introduction aux formats </a:t>
            </a:r>
            <a:r>
              <a:rPr lang="en-CA" dirty="0" err="1">
                <a:hlinkClick r:id="rId7" action="ppaction://hlinksldjump"/>
              </a:rPr>
              <a:t>accessibles</a:t>
            </a:r>
            <a:endParaRPr lang="en-CA" dirty="0"/>
          </a:p>
          <a:p>
            <a:r>
              <a:rPr lang="en-CA" dirty="0" err="1">
                <a:hlinkClick r:id="rId8" action="ppaction://hlinksldjump"/>
              </a:rPr>
              <a:t>Stratégies</a:t>
            </a:r>
            <a:r>
              <a:rPr lang="en-CA" dirty="0">
                <a:hlinkClick r:id="rId8" action="ppaction://hlinksldjump"/>
              </a:rPr>
              <a:t> pour organiser des </a:t>
            </a:r>
            <a:r>
              <a:rPr lang="en-CA" dirty="0" err="1">
                <a:hlinkClick r:id="rId8" action="ppaction://hlinksldjump"/>
              </a:rPr>
              <a:t>événements</a:t>
            </a:r>
            <a:r>
              <a:rPr lang="en-CA" dirty="0">
                <a:hlinkClick r:id="rId8" action="ppaction://hlinksldjump"/>
              </a:rPr>
              <a:t> </a:t>
            </a:r>
            <a:r>
              <a:rPr lang="en-CA" dirty="0" err="1">
                <a:hlinkClick r:id="rId8" action="ppaction://hlinksldjump"/>
              </a:rPr>
              <a:t>inclusifs</a:t>
            </a:r>
            <a:endParaRPr lang="en-CA" dirty="0"/>
          </a:p>
          <a:p>
            <a:r>
              <a:rPr lang="en-CA" dirty="0">
                <a:hlinkClick r:id="rId9" action="ppaction://hlinksldjump"/>
              </a:rPr>
              <a:t>Ce que </a:t>
            </a:r>
            <a:r>
              <a:rPr lang="en-CA" dirty="0" err="1">
                <a:hlinkClick r:id="rId9" action="ppaction://hlinksldjump"/>
              </a:rPr>
              <a:t>vous</a:t>
            </a:r>
            <a:r>
              <a:rPr lang="en-CA" dirty="0">
                <a:hlinkClick r:id="rId9" action="ppaction://hlinksldjump"/>
              </a:rPr>
              <a:t> </a:t>
            </a:r>
            <a:r>
              <a:rPr lang="en-CA" dirty="0" err="1">
                <a:hlinkClick r:id="rId9" action="ppaction://hlinksldjump"/>
              </a:rPr>
              <a:t>pouvez</a:t>
            </a:r>
            <a:r>
              <a:rPr lang="en-CA" dirty="0">
                <a:hlinkClick r:id="rId9" action="ppaction://hlinksldjump"/>
              </a:rPr>
              <a:t> faire </a:t>
            </a:r>
            <a:r>
              <a:rPr lang="en-CA" dirty="0" err="1">
                <a:hlinkClick r:id="rId9" action="ppaction://hlinksldjump"/>
              </a:rPr>
              <a:t>maintenant</a:t>
            </a:r>
            <a:r>
              <a:rPr lang="en-CA" dirty="0">
                <a:hlinkClick r:id="rId9" action="ppaction://hlinksldjump"/>
              </a:rPr>
              <a:t> (</a:t>
            </a:r>
            <a:r>
              <a:rPr lang="en-CA" dirty="0" err="1">
                <a:hlinkClick r:id="rId9" action="ppaction://hlinksldjump"/>
              </a:rPr>
              <a:t>gratuitement</a:t>
            </a:r>
            <a:r>
              <a:rPr lang="en-CA" dirty="0">
                <a:hlinkClick r:id="rId9" action="ppaction://hlinksldjump"/>
              </a:rPr>
              <a:t>)</a:t>
            </a:r>
            <a:endParaRPr lang="en-CA" dirty="0"/>
          </a:p>
        </p:txBody>
      </p:sp>
      <p:sp>
        <p:nvSpPr>
          <p:cNvPr id="4" name="Slide Number Placeholder 3">
            <a:extLst>
              <a:ext uri="{FF2B5EF4-FFF2-40B4-BE49-F238E27FC236}">
                <a16:creationId xmlns:a16="http://schemas.microsoft.com/office/drawing/2014/main" id="{0576FF0C-51CC-4270-AC8D-61658552AD0C}"/>
              </a:ext>
            </a:extLst>
          </p:cNvPr>
          <p:cNvSpPr>
            <a:spLocks noGrp="1"/>
          </p:cNvSpPr>
          <p:nvPr>
            <p:ph type="sldNum" sz="quarter" idx="12"/>
          </p:nvPr>
        </p:nvSpPr>
        <p:spPr/>
        <p:txBody>
          <a:bodyPr/>
          <a:lstStyle/>
          <a:p>
            <a:fld id="{DB84AA0B-5E1A-4A42-8BE0-1E5BFB2F3686}" type="slidenum">
              <a:rPr lang="en-CA" smtClean="0"/>
              <a:t>6</a:t>
            </a:fld>
            <a:endParaRPr lang="en-CA"/>
          </a:p>
        </p:txBody>
      </p:sp>
    </p:spTree>
    <p:extLst>
      <p:ext uri="{BB962C8B-B14F-4D97-AF65-F5344CB8AC3E}">
        <p14:creationId xmlns:p14="http://schemas.microsoft.com/office/powerpoint/2010/main" val="249570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3782-7977-4F8B-BAE4-0DD740749815}"/>
              </a:ext>
            </a:extLst>
          </p:cNvPr>
          <p:cNvSpPr>
            <a:spLocks noGrp="1"/>
          </p:cNvSpPr>
          <p:nvPr>
            <p:ph type="title"/>
          </p:nvPr>
        </p:nvSpPr>
        <p:spPr/>
        <p:txBody>
          <a:bodyPr/>
          <a:lstStyle/>
          <a:p>
            <a:r>
              <a:rPr lang="en-CA" dirty="0">
                <a:solidFill>
                  <a:schemeClr val="tx1"/>
                </a:solidFill>
              </a:rPr>
              <a:t>Introduction aux situations de handicap</a:t>
            </a:r>
          </a:p>
        </p:txBody>
      </p:sp>
      <p:sp>
        <p:nvSpPr>
          <p:cNvPr id="3" name="Content Placeholder 2">
            <a:extLst>
              <a:ext uri="{FF2B5EF4-FFF2-40B4-BE49-F238E27FC236}">
                <a16:creationId xmlns:a16="http://schemas.microsoft.com/office/drawing/2014/main" id="{4B341A72-24B6-4A5C-84B3-378DA30ED8E6}"/>
              </a:ext>
            </a:extLst>
          </p:cNvPr>
          <p:cNvSpPr>
            <a:spLocks noGrp="1"/>
          </p:cNvSpPr>
          <p:nvPr>
            <p:ph idx="1"/>
          </p:nvPr>
        </p:nvSpPr>
        <p:spPr>
          <a:xfrm>
            <a:off x="677334" y="1663567"/>
            <a:ext cx="8596668" cy="4425922"/>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Telle que définie dans la </a:t>
            </a:r>
            <a:r>
              <a:rPr lang="fr-CA" sz="1800" i="1" dirty="0">
                <a:effectLst/>
                <a:latin typeface="Arial" panose="020B0604020202020204" pitchFamily="34" charset="0"/>
                <a:ea typeface="Calibri" panose="020F0502020204030204" pitchFamily="34" charset="0"/>
                <a:cs typeface="Times New Roman" panose="02020603050405020304" pitchFamily="18" charset="0"/>
              </a:rPr>
              <a:t>Loi canadienne sur l’accessibilité</a:t>
            </a:r>
            <a:r>
              <a:rPr lang="fr-CA" sz="1800" dirty="0">
                <a:effectLst/>
                <a:latin typeface="Arial" panose="020B0604020202020204" pitchFamily="34" charset="0"/>
                <a:ea typeface="Calibri" panose="020F0502020204030204" pitchFamily="34" charset="0"/>
                <a:cs typeface="Times New Roman" panose="02020603050405020304" pitchFamily="18" charset="0"/>
              </a:rPr>
              <a:t>, une situation de handicap est une « déficience notamment physique, intellectuelle, cognitive, mentale ou sensorielle, trouble d’apprentissage ou de la communication ou limitation fonctionnelle, de nature permanente, temporaire ou épisodique, manifeste ou non et dont l’interaction avec un obstacle nuit à la participation pleine et égale d’une personne dans la société.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5F0941-EBB0-45C0-99F8-C71E5A06D7F7}"/>
              </a:ext>
            </a:extLst>
          </p:cNvPr>
          <p:cNvSpPr>
            <a:spLocks noGrp="1"/>
          </p:cNvSpPr>
          <p:nvPr>
            <p:ph type="sldNum" sz="quarter" idx="12"/>
          </p:nvPr>
        </p:nvSpPr>
        <p:spPr/>
        <p:txBody>
          <a:bodyPr/>
          <a:lstStyle/>
          <a:p>
            <a:fld id="{DB84AA0B-5E1A-4A42-8BE0-1E5BFB2F3686}" type="slidenum">
              <a:rPr lang="en-CA" smtClean="0"/>
              <a:t>7</a:t>
            </a:fld>
            <a:endParaRPr lang="en-CA"/>
          </a:p>
        </p:txBody>
      </p:sp>
    </p:spTree>
    <p:extLst>
      <p:ext uri="{BB962C8B-B14F-4D97-AF65-F5344CB8AC3E}">
        <p14:creationId xmlns:p14="http://schemas.microsoft.com/office/powerpoint/2010/main" val="388717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89301-A6CE-48DA-BD0B-3048CE35EF3A}"/>
              </a:ext>
            </a:extLst>
          </p:cNvPr>
          <p:cNvSpPr>
            <a:spLocks noGrp="1"/>
          </p:cNvSpPr>
          <p:nvPr>
            <p:ph type="title"/>
          </p:nvPr>
        </p:nvSpPr>
        <p:spPr>
          <a:xfrm>
            <a:off x="677334" y="609600"/>
            <a:ext cx="8596668" cy="1173917"/>
          </a:xfrm>
        </p:spPr>
        <p:txBody>
          <a:bodyPr/>
          <a:lstStyle/>
          <a:p>
            <a:r>
              <a:rPr lang="en-CA" dirty="0" err="1">
                <a:solidFill>
                  <a:schemeClr val="tx1"/>
                </a:solidFill>
              </a:rPr>
              <a:t>Différentes</a:t>
            </a:r>
            <a:r>
              <a:rPr lang="en-CA" dirty="0">
                <a:solidFill>
                  <a:schemeClr val="tx1"/>
                </a:solidFill>
              </a:rPr>
              <a:t> situations de handicap</a:t>
            </a:r>
          </a:p>
        </p:txBody>
      </p:sp>
      <p:sp>
        <p:nvSpPr>
          <p:cNvPr id="6" name="Content Placeholder 5">
            <a:extLst>
              <a:ext uri="{FF2B5EF4-FFF2-40B4-BE49-F238E27FC236}">
                <a16:creationId xmlns:a16="http://schemas.microsoft.com/office/drawing/2014/main" id="{AABF96BF-4012-4FB3-871E-2421D2A4EC56}"/>
              </a:ext>
            </a:extLst>
          </p:cNvPr>
          <p:cNvSpPr>
            <a:spLocks noGrp="1"/>
          </p:cNvSpPr>
          <p:nvPr>
            <p:ph sz="half" idx="1"/>
          </p:nvPr>
        </p:nvSpPr>
        <p:spPr>
          <a:xfrm>
            <a:off x="677334" y="1783517"/>
            <a:ext cx="4184035" cy="3290967"/>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ea typeface="Calibri" panose="020F0502020204030204" pitchFamily="34" charset="0"/>
                <a:cs typeface="Times New Roman" panose="02020603050405020304" pitchFamily="18" charset="0"/>
              </a:rPr>
              <a:t>Il existe différentes situations de handicap :</a:t>
            </a:r>
            <a:endParaRPr lang="en-CA" sz="1800" dirty="0">
              <a:effectLst/>
              <a:ea typeface="Calibri" panose="020F0502020204030204" pitchFamily="34" charset="0"/>
              <a:cs typeface="Times New Roman" panose="02020603050405020304" pitchFamily="18" charset="0"/>
            </a:endParaRPr>
          </a:p>
          <a:p>
            <a:pPr lvl="1"/>
            <a:r>
              <a:rPr lang="fr-CA" dirty="0"/>
              <a:t>Cognitives</a:t>
            </a:r>
            <a:endParaRPr lang="en-CA" dirty="0"/>
          </a:p>
          <a:p>
            <a:pPr lvl="1">
              <a:lnSpc>
                <a:spcPct val="107000"/>
              </a:lnSpc>
              <a:tabLst>
                <a:tab pos="914400" algn="l"/>
              </a:tabLst>
            </a:pPr>
            <a:r>
              <a:rPr lang="fr-CA" dirty="0"/>
              <a:t>Physiques/Motrices</a:t>
            </a:r>
            <a:endParaRPr lang="en-CA" dirty="0"/>
          </a:p>
          <a:p>
            <a:pPr lvl="1">
              <a:lnSpc>
                <a:spcPct val="107000"/>
              </a:lnSpc>
              <a:tabLst>
                <a:tab pos="914400" algn="l"/>
              </a:tabLst>
            </a:pPr>
            <a:r>
              <a:rPr lang="fr-CA" dirty="0"/>
              <a:t>Cécité/Basse vision</a:t>
            </a:r>
            <a:endParaRPr lang="en-CA" dirty="0"/>
          </a:p>
          <a:p>
            <a:pPr lvl="1"/>
            <a:r>
              <a:rPr lang="fr-CA" dirty="0"/>
              <a:t>Troubles de la parole</a:t>
            </a:r>
            <a:endParaRPr lang="en-CA" dirty="0"/>
          </a:p>
          <a:p>
            <a:pPr lvl="1"/>
            <a:r>
              <a:rPr lang="fr-CA" dirty="0"/>
              <a:t>Troubles auditifs</a:t>
            </a:r>
            <a:r>
              <a:rPr lang="en-CA" dirty="0"/>
              <a:t> </a:t>
            </a:r>
          </a:p>
        </p:txBody>
      </p:sp>
      <p:sp>
        <p:nvSpPr>
          <p:cNvPr id="7" name="Content Placeholder 6">
            <a:extLst>
              <a:ext uri="{FF2B5EF4-FFF2-40B4-BE49-F238E27FC236}">
                <a16:creationId xmlns:a16="http://schemas.microsoft.com/office/drawing/2014/main" id="{B234864E-0EE0-4D06-A1AA-4E36118C0D12}"/>
              </a:ext>
            </a:extLst>
          </p:cNvPr>
          <p:cNvSpPr>
            <a:spLocks noGrp="1"/>
          </p:cNvSpPr>
          <p:nvPr>
            <p:ph sz="half" idx="2"/>
          </p:nvPr>
        </p:nvSpPr>
        <p:spPr>
          <a:xfrm>
            <a:off x="5135637" y="1783517"/>
            <a:ext cx="4621549" cy="3880773"/>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Parfois, ces situations de handicap sont causées par des conditions médicales, telles que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CA" dirty="0"/>
              <a:t>La </a:t>
            </a:r>
            <a:r>
              <a:rPr lang="en-CA" dirty="0" err="1"/>
              <a:t>paralysie</a:t>
            </a:r>
            <a:r>
              <a:rPr lang="en-CA" dirty="0"/>
              <a:t> </a:t>
            </a:r>
            <a:r>
              <a:rPr lang="en-CA" dirty="0" err="1"/>
              <a:t>cérébrale</a:t>
            </a:r>
            <a:endParaRPr lang="en-CA" dirty="0"/>
          </a:p>
          <a:p>
            <a:pPr lvl="1"/>
            <a:r>
              <a:rPr lang="en-CA" dirty="0"/>
              <a:t>La </a:t>
            </a:r>
            <a:r>
              <a:rPr lang="en-CA" dirty="0" err="1"/>
              <a:t>dysgraphie</a:t>
            </a:r>
            <a:endParaRPr lang="en-CA" dirty="0"/>
          </a:p>
          <a:p>
            <a:pPr lvl="1"/>
            <a:r>
              <a:rPr lang="en-CA" dirty="0"/>
              <a:t>La </a:t>
            </a:r>
            <a:r>
              <a:rPr lang="en-CA" dirty="0" err="1"/>
              <a:t>dégénérescence</a:t>
            </a:r>
            <a:r>
              <a:rPr lang="en-CA" dirty="0"/>
              <a:t> </a:t>
            </a:r>
            <a:r>
              <a:rPr lang="en-CA" dirty="0" err="1"/>
              <a:t>maculaire</a:t>
            </a:r>
            <a:endParaRPr lang="en-CA" dirty="0"/>
          </a:p>
          <a:p>
            <a:pPr lvl="1"/>
            <a:r>
              <a:rPr lang="en-CA" dirty="0" err="1"/>
              <a:t>L’otospongiose</a:t>
            </a:r>
            <a:endParaRPr lang="en-CA" dirty="0"/>
          </a:p>
          <a:p>
            <a:pPr lvl="1"/>
            <a:r>
              <a:rPr lang="en-CA" dirty="0"/>
              <a:t>La </a:t>
            </a:r>
            <a:r>
              <a:rPr lang="en-CA" dirty="0" err="1"/>
              <a:t>dysarthrie</a:t>
            </a:r>
            <a:endParaRPr lang="en-CA" dirty="0"/>
          </a:p>
        </p:txBody>
      </p:sp>
      <p:sp>
        <p:nvSpPr>
          <p:cNvPr id="4" name="Slide Number Placeholder 3">
            <a:extLst>
              <a:ext uri="{FF2B5EF4-FFF2-40B4-BE49-F238E27FC236}">
                <a16:creationId xmlns:a16="http://schemas.microsoft.com/office/drawing/2014/main" id="{9E853D44-FE99-408A-BBC7-D54979B74194}"/>
              </a:ext>
            </a:extLst>
          </p:cNvPr>
          <p:cNvSpPr>
            <a:spLocks noGrp="1"/>
          </p:cNvSpPr>
          <p:nvPr>
            <p:ph type="sldNum" sz="quarter" idx="12"/>
          </p:nvPr>
        </p:nvSpPr>
        <p:spPr/>
        <p:txBody>
          <a:bodyPr/>
          <a:lstStyle/>
          <a:p>
            <a:fld id="{DB84AA0B-5E1A-4A42-8BE0-1E5BFB2F3686}" type="slidenum">
              <a:rPr lang="en-CA" smtClean="0"/>
              <a:t>8</a:t>
            </a:fld>
            <a:endParaRPr lang="en-CA"/>
          </a:p>
        </p:txBody>
      </p:sp>
      <p:pic>
        <p:nvPicPr>
          <p:cNvPr id="11" name="Picture 10" descr="Un triangle équilatéral bleu à l’intérieur duquel un dessin au trait d’un cerveau représente les troubles cognitifs.">
            <a:extLst>
              <a:ext uri="{FF2B5EF4-FFF2-40B4-BE49-F238E27FC236}">
                <a16:creationId xmlns:a16="http://schemas.microsoft.com/office/drawing/2014/main" id="{032CC6BF-9BB0-48B6-9B62-F671983BE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89" y="4800475"/>
            <a:ext cx="2069185" cy="2069185"/>
          </a:xfrm>
          <a:prstGeom prst="rect">
            <a:avLst/>
          </a:prstGeom>
        </p:spPr>
      </p:pic>
      <p:pic>
        <p:nvPicPr>
          <p:cNvPr id="9" name="Picture 8" descr="Un triangle équilatéral pourpre à l’intérieur duquel un dessin au trait d’une personne en fauteuil roulant représente les personnes ayant des troubles physiques ou moteurs.">
            <a:extLst>
              <a:ext uri="{FF2B5EF4-FFF2-40B4-BE49-F238E27FC236}">
                <a16:creationId xmlns:a16="http://schemas.microsoft.com/office/drawing/2014/main" id="{9D09C9AC-E353-45F8-9412-87F4D5628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894" y="4798904"/>
            <a:ext cx="2069184" cy="2069184"/>
          </a:xfrm>
          <a:prstGeom prst="rect">
            <a:avLst/>
          </a:prstGeom>
        </p:spPr>
      </p:pic>
      <p:pic>
        <p:nvPicPr>
          <p:cNvPr id="13" name="Picture 12" descr="Un triangle équilatéral bleu sarcelle dans lequel un dessin au trait d’un œil représente les personnes ayant une cécité ou une basse vision.">
            <a:extLst>
              <a:ext uri="{FF2B5EF4-FFF2-40B4-BE49-F238E27FC236}">
                <a16:creationId xmlns:a16="http://schemas.microsoft.com/office/drawing/2014/main" id="{23AF0290-7000-4ADE-9250-48A818194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399" y="4788816"/>
            <a:ext cx="2069184" cy="2069184"/>
          </a:xfrm>
          <a:prstGeom prst="rect">
            <a:avLst/>
          </a:prstGeom>
        </p:spPr>
      </p:pic>
      <p:pic>
        <p:nvPicPr>
          <p:cNvPr id="15" name="Picture 14" descr="Un triangle équilatéral dans lequel un dessin au trait d’une personne qui parle représente les troubles de la parole. ">
            <a:extLst>
              <a:ext uri="{FF2B5EF4-FFF2-40B4-BE49-F238E27FC236}">
                <a16:creationId xmlns:a16="http://schemas.microsoft.com/office/drawing/2014/main" id="{DC21769A-E927-4ABA-A2E9-9F2874A093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902" y="4778728"/>
            <a:ext cx="2069185" cy="2069185"/>
          </a:xfrm>
          <a:prstGeom prst="rect">
            <a:avLst/>
          </a:prstGeom>
        </p:spPr>
      </p:pic>
      <p:pic>
        <p:nvPicPr>
          <p:cNvPr id="17" name="Picture 16" descr="Un triangle équilatéral jaune dans lequel un dessin au trait d’une oreille représente les troubles auditifs.">
            <a:extLst>
              <a:ext uri="{FF2B5EF4-FFF2-40B4-BE49-F238E27FC236}">
                <a16:creationId xmlns:a16="http://schemas.microsoft.com/office/drawing/2014/main" id="{3687BDFE-0FFE-42BD-AC36-264744B444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3230" y="4768641"/>
            <a:ext cx="2079272" cy="2079272"/>
          </a:xfrm>
          <a:prstGeom prst="rect">
            <a:avLst/>
          </a:prstGeom>
        </p:spPr>
      </p:pic>
    </p:spTree>
    <p:extLst>
      <p:ext uri="{BB962C8B-B14F-4D97-AF65-F5344CB8AC3E}">
        <p14:creationId xmlns:p14="http://schemas.microsoft.com/office/powerpoint/2010/main" val="381985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4B8A85-07CC-495F-871D-439832820A7D}"/>
              </a:ext>
            </a:extLst>
          </p:cNvPr>
          <p:cNvSpPr>
            <a:spLocks noGrp="1"/>
          </p:cNvSpPr>
          <p:nvPr>
            <p:ph type="title"/>
          </p:nvPr>
        </p:nvSpPr>
        <p:spPr>
          <a:xfrm>
            <a:off x="677334" y="609600"/>
            <a:ext cx="8283786" cy="1320800"/>
          </a:xfrm>
        </p:spPr>
        <p:txBody>
          <a:bodyPr/>
          <a:lstStyle/>
          <a:p>
            <a:r>
              <a:rPr lang="en-CA" dirty="0">
                <a:solidFill>
                  <a:schemeClr val="tx1"/>
                </a:solidFill>
              </a:rPr>
              <a:t>Introduction aux situations de handicap (suite)</a:t>
            </a:r>
          </a:p>
        </p:txBody>
      </p:sp>
      <p:sp>
        <p:nvSpPr>
          <p:cNvPr id="9" name="Content Placeholder 8">
            <a:extLst>
              <a:ext uri="{FF2B5EF4-FFF2-40B4-BE49-F238E27FC236}">
                <a16:creationId xmlns:a16="http://schemas.microsoft.com/office/drawing/2014/main" id="{E133993D-FB10-445E-875C-EE2906BEAFFD}"/>
              </a:ext>
            </a:extLst>
          </p:cNvPr>
          <p:cNvSpPr>
            <a:spLocks noGrp="1"/>
          </p:cNvSpPr>
          <p:nvPr>
            <p:ph idx="1"/>
          </p:nvPr>
        </p:nvSpPr>
        <p:spPr>
          <a:xfrm>
            <a:off x="677334" y="1985888"/>
            <a:ext cx="8596668" cy="2156310"/>
          </a:xfrm>
        </p:spPr>
        <p:txBody>
          <a:bodyPr/>
          <a:lstStyle/>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Cela veut donc dire qu’il existe une vaste gamme de situations de handicap, mais pas de solution universelle.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Accessibilité rime avec flexibilité.</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C70F245-4540-4114-9A9C-FAC03797B6FE}"/>
              </a:ext>
            </a:extLst>
          </p:cNvPr>
          <p:cNvSpPr>
            <a:spLocks noGrp="1"/>
          </p:cNvSpPr>
          <p:nvPr>
            <p:ph type="sldNum" sz="quarter" idx="12"/>
          </p:nvPr>
        </p:nvSpPr>
        <p:spPr/>
        <p:txBody>
          <a:bodyPr/>
          <a:lstStyle/>
          <a:p>
            <a:fld id="{DB84AA0B-5E1A-4A42-8BE0-1E5BFB2F3686}" type="slidenum">
              <a:rPr lang="en-CA" smtClean="0"/>
              <a:t>9</a:t>
            </a:fld>
            <a:endParaRPr lang="en-CA"/>
          </a:p>
        </p:txBody>
      </p:sp>
    </p:spTree>
    <p:extLst>
      <p:ext uri="{BB962C8B-B14F-4D97-AF65-F5344CB8AC3E}">
        <p14:creationId xmlns:p14="http://schemas.microsoft.com/office/powerpoint/2010/main" val="3142457519"/>
      </p:ext>
    </p:extLst>
  </p:cSld>
  <p:clrMapOvr>
    <a:masterClrMapping/>
  </p:clrMapOvr>
</p:sld>
</file>

<file path=ppt/theme/theme1.xml><?xml version="1.0" encoding="utf-8"?>
<a:theme xmlns:a="http://schemas.openxmlformats.org/drawingml/2006/main" name="Facet">
  <a:themeElements>
    <a:clrScheme name="PLARC">
      <a:dk1>
        <a:srgbClr val="000000"/>
      </a:dk1>
      <a:lt1>
        <a:srgbClr val="FFFFFF"/>
      </a:lt1>
      <a:dk2>
        <a:srgbClr val="000000"/>
      </a:dk2>
      <a:lt2>
        <a:srgbClr val="FFFFFF"/>
      </a:lt2>
      <a:accent1>
        <a:srgbClr val="D9790F"/>
      </a:accent1>
      <a:accent2>
        <a:srgbClr val="B23228"/>
      </a:accent2>
      <a:accent3>
        <a:srgbClr val="3464D0"/>
      </a:accent3>
      <a:accent4>
        <a:srgbClr val="E76618"/>
      </a:accent4>
      <a:accent5>
        <a:srgbClr val="C42F1A"/>
      </a:accent5>
      <a:accent6>
        <a:srgbClr val="86002D"/>
      </a:accent6>
      <a:hlink>
        <a:srgbClr val="E76618"/>
      </a:hlink>
      <a:folHlink>
        <a:srgbClr val="B232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14854</TotalTime>
  <Words>4017</Words>
  <Application>Microsoft Office PowerPoint</Application>
  <PresentationFormat>Widescreen</PresentationFormat>
  <Paragraphs>305</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Wingdings 3</vt:lpstr>
      <vt:lpstr>Facet</vt:lpstr>
      <vt:lpstr>Accessibilité101 pour le personnel des bibliothèques publiques canadiennes</vt:lpstr>
      <vt:lpstr>Consignes pour la vidéoconférence</vt:lpstr>
      <vt:lpstr>Consignes pour la vidéoconférence, suite</vt:lpstr>
      <vt:lpstr>Présentatrices</vt:lpstr>
      <vt:lpstr>Projet du Centre de ressources pour l’accessibilité des bibliothèques publiques (CRAPB)</vt:lpstr>
      <vt:lpstr>Contenu du Webinaire</vt:lpstr>
      <vt:lpstr>Introduction aux situations de handicap</vt:lpstr>
      <vt:lpstr>Différentes situations de handicap</vt:lpstr>
      <vt:lpstr>Introduction aux situations de handicap (suite)</vt:lpstr>
      <vt:lpstr>Introduction aux situations de handicap (suite 2)</vt:lpstr>
      <vt:lpstr>Introduction aux situations de handicap (suite 3)</vt:lpstr>
      <vt:lpstr>Dans la bibliothèque</vt:lpstr>
      <vt:lpstr>Dans la bibliothèque (suite)</vt:lpstr>
      <vt:lpstr>Introduction à l’accessibilité</vt:lpstr>
      <vt:lpstr>Accessibilité physique</vt:lpstr>
      <vt:lpstr>Design inclusif</vt:lpstr>
      <vt:lpstr>Design inclusif (suite)</vt:lpstr>
      <vt:lpstr>Accès physique dans la bibliothèque</vt:lpstr>
      <vt:lpstr>Accès physique dans la bibliothèque (suite)</vt:lpstr>
      <vt:lpstr>Accessibilité numérique</vt:lpstr>
      <vt:lpstr>Accessibilité numérique (suite)</vt:lpstr>
      <vt:lpstr>Technologies d’assistance</vt:lpstr>
      <vt:lpstr>Exemples de technologies d’assistance (matériel/logiciels)</vt:lpstr>
      <vt:lpstr>Exemples de technologies d’assistance (matériel/logiciels), suite</vt:lpstr>
      <vt:lpstr>Démonstration d’un lecteur d’écran et d’un afficheur braille</vt:lpstr>
      <vt:lpstr>Solutions d’accessibilité numérique (accessibility overlays)</vt:lpstr>
      <vt:lpstr>Solutions d’accessibilité numérique (accessibility overlays), suite</vt:lpstr>
      <vt:lpstr>Design inclusif pour les espaces numériques</vt:lpstr>
      <vt:lpstr>Considérations d’approvisionnement</vt:lpstr>
      <vt:lpstr>Accessibilité numérique en bibliothèque</vt:lpstr>
      <vt:lpstr>Accessibilité numérique en bibliothèque</vt:lpstr>
      <vt:lpstr>Formats accessibles</vt:lpstr>
      <vt:lpstr>Livres audio</vt:lpstr>
      <vt:lpstr>Livres numériques</vt:lpstr>
      <vt:lpstr>Braille électronique</vt:lpstr>
      <vt:lpstr>Copie papier (physique)</vt:lpstr>
      <vt:lpstr>Formats accessibles (suite)</vt:lpstr>
      <vt:lpstr>Fournisseurs de contenus numériques </vt:lpstr>
      <vt:lpstr>Fournisseurs de contenus numériques (suite) </vt:lpstr>
      <vt:lpstr>Formats accessibles en bibliothèque</vt:lpstr>
      <vt:lpstr>Stratégies pour les événements inclusifs en ligne</vt:lpstr>
      <vt:lpstr>Stratégies pour les événements inclusifs en personne</vt:lpstr>
      <vt:lpstr>Que pouvez-vous faire maintenant (gratuitement)?</vt:lpstr>
      <vt:lpstr>Que pouvez-vous faire maintenant (gratuitement)? (suite)</vt:lpstr>
      <vt:lpstr>Questions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101  for Canadian Public  Library Staff</dc:title>
  <dc:creator>Riane Lapaire</dc:creator>
  <cp:lastModifiedBy>Riane Lapaire</cp:lastModifiedBy>
  <cp:revision>48</cp:revision>
  <dcterms:created xsi:type="dcterms:W3CDTF">2021-09-24T16:33:33Z</dcterms:created>
  <dcterms:modified xsi:type="dcterms:W3CDTF">2021-10-18T19:18:22Z</dcterms:modified>
</cp:coreProperties>
</file>