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2" r:id="rId1"/>
  </p:sldMasterIdLst>
  <p:notesMasterIdLst>
    <p:notesMasterId r:id="rId8"/>
  </p:notesMasterIdLst>
  <p:sldIdLst>
    <p:sldId id="256" r:id="rId2"/>
    <p:sldId id="260" r:id="rId3"/>
    <p:sldId id="258" r:id="rId4"/>
    <p:sldId id="259"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3" autoAdjust="0"/>
    <p:restoredTop sz="95741"/>
  </p:normalViewPr>
  <p:slideViewPr>
    <p:cSldViewPr snapToGrid="0">
      <p:cViewPr varScale="1">
        <p:scale>
          <a:sx n="105" d="100"/>
          <a:sy n="105" d="100"/>
        </p:scale>
        <p:origin x="816" y="160"/>
      </p:cViewPr>
      <p:guideLst/>
    </p:cSldViewPr>
  </p:slideViewPr>
  <p:outlineViewPr>
    <p:cViewPr>
      <p:scale>
        <a:sx n="33" d="100"/>
        <a:sy n="33" d="100"/>
      </p:scale>
      <p:origin x="0" y="0"/>
    </p:cViewPr>
  </p:outlineViewPr>
  <p:notesTextViewPr>
    <p:cViewPr>
      <p:scale>
        <a:sx n="1" d="1"/>
        <a:sy n="1" d="1"/>
      </p:scale>
      <p:origin x="0" y="-152"/>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C1BBFC-C0E3-425C-A80B-8B89DD75851A}" type="datetimeFigureOut">
              <a:rPr lang="en-CA" smtClean="0"/>
              <a:t>2022-08-04</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5BF1AE-9C4F-442E-84DE-4726CBC67FF0}" type="slidenum">
              <a:rPr lang="en-CA" smtClean="0"/>
              <a:t>‹#›</a:t>
            </a:fld>
            <a:endParaRPr lang="en-CA" dirty="0"/>
          </a:p>
        </p:txBody>
      </p:sp>
    </p:spTree>
    <p:extLst>
      <p:ext uri="{BB962C8B-B14F-4D97-AF65-F5344CB8AC3E}">
        <p14:creationId xmlns:p14="http://schemas.microsoft.com/office/powerpoint/2010/main" val="3241454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everyone! Thank you so much for attending our first Accessible Libraries Summer Short webinar - Creating Accessible Headings.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My name is Megan </a:t>
            </a:r>
            <a:r>
              <a:rPr lang="en-US" dirty="0" err="1"/>
              <a:t>Sellmer</a:t>
            </a:r>
            <a:r>
              <a:rPr lang="en-US" dirty="0"/>
              <a:t> I am the Web and Usability Assistant at the National Network for Equitable Library Services, NNELS. Joining me today is </a:t>
            </a:r>
            <a:r>
              <a:rPr lang="en-US" dirty="0" err="1"/>
              <a:t>Riane</a:t>
            </a:r>
            <a:r>
              <a:rPr lang="en-US" dirty="0"/>
              <a:t> </a:t>
            </a:r>
            <a:r>
              <a:rPr lang="en-US" dirty="0" err="1"/>
              <a:t>LaPaire</a:t>
            </a:r>
            <a:r>
              <a:rPr lang="en-US" dirty="0"/>
              <a:t>, the Braille and Accessibility Testing Coordinator at NNELS and </a:t>
            </a:r>
            <a:r>
              <a:rPr lang="en-US" sz="1200" dirty="0"/>
              <a:t>Ka Li an Accessibility Analyst at NNELS.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Let’s get started!</a:t>
            </a:r>
          </a:p>
        </p:txBody>
      </p:sp>
      <p:sp>
        <p:nvSpPr>
          <p:cNvPr id="4" name="Slide Number Placeholder 3"/>
          <p:cNvSpPr>
            <a:spLocks noGrp="1"/>
          </p:cNvSpPr>
          <p:nvPr>
            <p:ph type="sldNum" sz="quarter" idx="5"/>
          </p:nvPr>
        </p:nvSpPr>
        <p:spPr/>
        <p:txBody>
          <a:bodyPr/>
          <a:lstStyle/>
          <a:p>
            <a:fld id="{D55BF1AE-9C4F-442E-84DE-4726CBC67FF0}" type="slidenum">
              <a:rPr lang="en-CA" smtClean="0"/>
              <a:t>1</a:t>
            </a:fld>
            <a:endParaRPr lang="en-CA" dirty="0"/>
          </a:p>
        </p:txBody>
      </p:sp>
    </p:spTree>
    <p:extLst>
      <p:ext uri="{BB962C8B-B14F-4D97-AF65-F5344CB8AC3E}">
        <p14:creationId xmlns:p14="http://schemas.microsoft.com/office/powerpoint/2010/main" val="1989942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would like to begin with a land acknowledgment that… </a:t>
            </a:r>
          </a:p>
        </p:txBody>
      </p:sp>
      <p:sp>
        <p:nvSpPr>
          <p:cNvPr id="4" name="Slide Number Placeholder 3"/>
          <p:cNvSpPr>
            <a:spLocks noGrp="1"/>
          </p:cNvSpPr>
          <p:nvPr>
            <p:ph type="sldNum" sz="quarter" idx="5"/>
          </p:nvPr>
        </p:nvSpPr>
        <p:spPr/>
        <p:txBody>
          <a:bodyPr/>
          <a:lstStyle/>
          <a:p>
            <a:fld id="{D55BF1AE-9C4F-442E-84DE-4726CBC67FF0}" type="slidenum">
              <a:rPr lang="en-CA" smtClean="0"/>
              <a:t>2</a:t>
            </a:fld>
            <a:endParaRPr lang="en-CA" dirty="0"/>
          </a:p>
        </p:txBody>
      </p:sp>
    </p:spTree>
    <p:extLst>
      <p:ext uri="{BB962C8B-B14F-4D97-AF65-F5344CB8AC3E}">
        <p14:creationId xmlns:p14="http://schemas.microsoft.com/office/powerpoint/2010/main" val="3969116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Thanks </a:t>
            </a:r>
            <a:r>
              <a:rPr lang="en-US" dirty="0" err="1"/>
              <a:t>Riane</a:t>
            </a:r>
            <a:r>
              <a:rPr lang="en-US" dirty="0"/>
              <a:t>! </a:t>
            </a:r>
          </a:p>
          <a:p>
            <a:endParaRPr lang="en-US" dirty="0"/>
          </a:p>
          <a:p>
            <a:r>
              <a:rPr lang="en-US" dirty="0"/>
              <a:t>So how you create a heading depends on the word processor that you use.</a:t>
            </a:r>
          </a:p>
          <a:p>
            <a:endParaRPr lang="en-US" dirty="0"/>
          </a:p>
          <a:p>
            <a:r>
              <a:rPr lang="en-US" dirty="0"/>
              <a:t>When working with a pre-existing document we suggest clearing the formatting first, so you’re not building upon text with older formatting.</a:t>
            </a:r>
          </a:p>
          <a:p>
            <a:endParaRPr lang="en-US" dirty="0"/>
          </a:p>
          <a:p>
            <a:r>
              <a:rPr lang="en-US" dirty="0"/>
              <a:t>Once you have cleared the formatting, you need to select the text that you would like to reformat into a heading. Y</a:t>
            </a:r>
            <a:r>
              <a:rPr lang="en-CA" dirty="0" err="1"/>
              <a:t>ou</a:t>
            </a:r>
            <a:r>
              <a:rPr lang="en-CA" dirty="0"/>
              <a:t> can do this by highlighting or placing your cursor in the text and then selecting the heading level you would like to apply. </a:t>
            </a:r>
          </a:p>
          <a:p>
            <a:endParaRPr lang="en-CA" dirty="0"/>
          </a:p>
          <a:p>
            <a:r>
              <a:rPr lang="en-CA" dirty="0"/>
              <a:t>The names of the style menu differ depending on the word processor that you use – For example…</a:t>
            </a:r>
          </a:p>
          <a:p>
            <a:pPr marL="171450" indent="-171450">
              <a:buFont typeface="Arial" panose="020B0604020202020204" pitchFamily="34" charset="0"/>
              <a:buChar char="•"/>
            </a:pPr>
            <a:r>
              <a:rPr lang="en-CA" dirty="0"/>
              <a:t> In Microsoft Word you apply a heading from the Styles Pane in the ”Home Toolbar.” </a:t>
            </a:r>
          </a:p>
          <a:p>
            <a:pPr marL="171450" indent="-171450">
              <a:buFont typeface="Arial" panose="020B0604020202020204" pitchFamily="34" charset="0"/>
              <a:buChar char="•"/>
            </a:pPr>
            <a:r>
              <a:rPr lang="en-CA" dirty="0"/>
              <a:t>In Google Docs, you select the heading level from the Styles dropdown menu in the tool bar. </a:t>
            </a:r>
          </a:p>
          <a:p>
            <a:pPr marL="171450" indent="-171450">
              <a:buFont typeface="Arial" panose="020B0604020202020204" pitchFamily="34" charset="0"/>
              <a:buChar char="•"/>
            </a:pPr>
            <a:r>
              <a:rPr lang="en-CA" dirty="0"/>
              <a:t>In iWork Pages, you use the Paragraph styles drop down menu found in the editing menu on the right side of the word processor. </a:t>
            </a:r>
          </a:p>
          <a:p>
            <a:pPr marL="171450" indent="-171450">
              <a:buFont typeface="Arial" panose="020B0604020202020204" pitchFamily="34" charset="0"/>
              <a:buChar char="•"/>
            </a:pPr>
            <a:r>
              <a:rPr lang="en-CA" dirty="0"/>
              <a:t>And in LibreOffice you select the heading level from the paragraph styles dropdown menu in the toolbar at the top of the page. </a:t>
            </a:r>
          </a:p>
          <a:p>
            <a:endParaRPr lang="en-CA" dirty="0"/>
          </a:p>
          <a:p>
            <a:r>
              <a:rPr lang="en-US" dirty="0"/>
              <a:t>I’d like to take time to note here that headings should always be in </a:t>
            </a:r>
            <a:r>
              <a:rPr lang="en-CA" dirty="0"/>
              <a:t>hierarchical </a:t>
            </a:r>
            <a:r>
              <a:rPr lang="en-US" dirty="0"/>
              <a:t>order. For example, you would never skip from a level 1 heading to a level 2 heading. It would always go Heading 1 to Heading 2 to Heading 3. </a:t>
            </a:r>
          </a:p>
          <a:p>
            <a:endParaRPr lang="en-US" dirty="0"/>
          </a:p>
          <a:p>
            <a:r>
              <a:rPr lang="en-US" dirty="0"/>
              <a:t>We also suggest that between each heading in your document that you have text, it can be as short as a single sentence. </a:t>
            </a:r>
          </a:p>
        </p:txBody>
      </p:sp>
      <p:sp>
        <p:nvSpPr>
          <p:cNvPr id="4" name="Slide Number Placeholder 3"/>
          <p:cNvSpPr>
            <a:spLocks noGrp="1"/>
          </p:cNvSpPr>
          <p:nvPr>
            <p:ph type="sldNum" sz="quarter" idx="5"/>
          </p:nvPr>
        </p:nvSpPr>
        <p:spPr/>
        <p:txBody>
          <a:bodyPr/>
          <a:lstStyle/>
          <a:p>
            <a:fld id="{D55BF1AE-9C4F-442E-84DE-4726CBC67FF0}" type="slidenum">
              <a:rPr lang="en-CA" smtClean="0"/>
              <a:t>4</a:t>
            </a:fld>
            <a:endParaRPr lang="en-CA" dirty="0"/>
          </a:p>
        </p:txBody>
      </p:sp>
    </p:spTree>
    <p:extLst>
      <p:ext uri="{BB962C8B-B14F-4D97-AF65-F5344CB8AC3E}">
        <p14:creationId xmlns:p14="http://schemas.microsoft.com/office/powerpoint/2010/main" val="2848501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5BF1AE-9C4F-442E-84DE-4726CBC67FF0}" type="slidenum">
              <a:rPr lang="en-CA" smtClean="0"/>
              <a:t>5</a:t>
            </a:fld>
            <a:endParaRPr lang="en-CA" dirty="0"/>
          </a:p>
        </p:txBody>
      </p:sp>
    </p:spTree>
    <p:extLst>
      <p:ext uri="{BB962C8B-B14F-4D97-AF65-F5344CB8AC3E}">
        <p14:creationId xmlns:p14="http://schemas.microsoft.com/office/powerpoint/2010/main" val="13807503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6D8AAF64-AFC3-4105-B2B5-C563B3124EC5}" type="datetime1">
              <a:rPr lang="en-CA" smtClean="0"/>
              <a:t>2022-08-04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pic>
        <p:nvPicPr>
          <p:cNvPr id="18" name="Picture 17">
            <a:extLst>
              <a:ext uri="{FF2B5EF4-FFF2-40B4-BE49-F238E27FC236}">
                <a16:creationId xmlns:a16="http://schemas.microsoft.com/office/drawing/2014/main" id="{8E199831-9995-40D6-99AF-96936AC08D0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31934" y="3227685"/>
            <a:ext cx="4363793" cy="4363793"/>
          </a:xfrm>
          <a:prstGeom prst="rect">
            <a:avLst/>
          </a:prstGeom>
        </p:spPr>
      </p:pic>
      <p:pic>
        <p:nvPicPr>
          <p:cNvPr id="9" name="Picture 8" descr="Government of Canada logo. &quot;Canada&quot; in black letters with a Canadian flag sitting above the final &quot;a&quot;.">
            <a:extLst>
              <a:ext uri="{FF2B5EF4-FFF2-40B4-BE49-F238E27FC236}">
                <a16:creationId xmlns:a16="http://schemas.microsoft.com/office/drawing/2014/main" id="{8535C6F2-B501-443B-D1C2-0AB189FE219A}"/>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205" t="33856" r="53034" b="8761"/>
          <a:stretch/>
        </p:blipFill>
        <p:spPr>
          <a:xfrm>
            <a:off x="4504343" y="5759408"/>
            <a:ext cx="1319636" cy="422944"/>
          </a:xfrm>
          <a:prstGeom prst="rect">
            <a:avLst/>
          </a:prstGeom>
        </p:spPr>
      </p:pic>
    </p:spTree>
    <p:extLst>
      <p:ext uri="{BB962C8B-B14F-4D97-AF65-F5344CB8AC3E}">
        <p14:creationId xmlns:p14="http://schemas.microsoft.com/office/powerpoint/2010/main" val="3585885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4C9054-6EC5-40C9-AE60-A08E7EAA77E7}" type="datetime1">
              <a:rPr lang="en-CA" smtClean="0"/>
              <a:t>2022-08-04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1227110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21EC10-9B96-4698-8F19-9AFF934D0052}" type="datetime1">
              <a:rPr lang="en-CA" smtClean="0"/>
              <a:t>2022-08-04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43449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C08E63-E965-4658-8000-A1E808DC6B7C}" type="datetime1">
              <a:rPr lang="en-CA" smtClean="0"/>
              <a:t>2022-08-04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2004232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D562D4-2594-4C4D-AE31-219E4129EF67}" type="datetime1">
              <a:rPr lang="en-CA" smtClean="0"/>
              <a:t>2022-08-04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44629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C06A62-C4CE-467D-8927-45109B3FB773}" type="datetime1">
              <a:rPr lang="en-CA" smtClean="0"/>
              <a:t>2022-08-04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40016672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25C12-EBD8-45FA-B665-E8D713425F02}" type="datetime1">
              <a:rPr lang="en-CA" smtClean="0"/>
              <a:t>2022-08-04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2324681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0D6B2D-67C1-44A4-BA57-54D4240AE12F}" type="datetime1">
              <a:rPr lang="en-CA" smtClean="0"/>
              <a:t>2022-08-04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122216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B91FB-5D51-078C-10B9-CBC4DA4D23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71A245-0CEC-DEBE-C2F7-F11C8CEA229A}"/>
              </a:ext>
            </a:extLst>
          </p:cNvPr>
          <p:cNvSpPr>
            <a:spLocks noGrp="1"/>
          </p:cNvSpPr>
          <p:nvPr>
            <p:ph type="dt" sz="half" idx="10"/>
          </p:nvPr>
        </p:nvSpPr>
        <p:spPr/>
        <p:txBody>
          <a:bodyPr/>
          <a:lstStyle/>
          <a:p>
            <a:fld id="{D37535B4-F6A2-4C78-A65C-094CB1AAD24C}" type="datetime1">
              <a:rPr lang="en-CA" smtClean="0"/>
              <a:t>2022-08-04</a:t>
            </a:fld>
            <a:endParaRPr lang="en-CA" dirty="0"/>
          </a:p>
        </p:txBody>
      </p:sp>
      <p:sp>
        <p:nvSpPr>
          <p:cNvPr id="4" name="Footer Placeholder 3">
            <a:extLst>
              <a:ext uri="{FF2B5EF4-FFF2-40B4-BE49-F238E27FC236}">
                <a16:creationId xmlns:a16="http://schemas.microsoft.com/office/drawing/2014/main" id="{B6DC8DA7-25CB-4AB6-2FB6-B447C45F741A}"/>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87DA5FCA-D0A6-4CB2-1EC2-22FCB24587DD}"/>
              </a:ext>
            </a:extLst>
          </p:cNvPr>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0219646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12812-9B93-E6D8-C9E9-780C772218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7E88F1-5358-E0F0-DDF0-6E8075F88732}"/>
              </a:ext>
            </a:extLst>
          </p:cNvPr>
          <p:cNvSpPr>
            <a:spLocks noGrp="1"/>
          </p:cNvSpPr>
          <p:nvPr>
            <p:ph type="dt" sz="half" idx="10"/>
          </p:nvPr>
        </p:nvSpPr>
        <p:spPr/>
        <p:txBody>
          <a:bodyPr/>
          <a:lstStyle/>
          <a:p>
            <a:fld id="{D37535B4-F6A2-4C78-A65C-094CB1AAD24C}" type="datetime1">
              <a:rPr lang="en-CA" smtClean="0"/>
              <a:t>2022-08-04</a:t>
            </a:fld>
            <a:endParaRPr lang="en-CA" dirty="0"/>
          </a:p>
        </p:txBody>
      </p:sp>
      <p:sp>
        <p:nvSpPr>
          <p:cNvPr id="4" name="Footer Placeholder 3">
            <a:extLst>
              <a:ext uri="{FF2B5EF4-FFF2-40B4-BE49-F238E27FC236}">
                <a16:creationId xmlns:a16="http://schemas.microsoft.com/office/drawing/2014/main" id="{875D093A-30D7-E265-B693-3193C0A7D447}"/>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86C12FB7-BCA6-F554-3090-0B63C9E4DA31}"/>
              </a:ext>
            </a:extLst>
          </p:cNvPr>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4701640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6AAD1-3807-0EE4-5238-131AD7027C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7BF2F1-7C0F-A113-D2D2-AA7519E6DAC1}"/>
              </a:ext>
            </a:extLst>
          </p:cNvPr>
          <p:cNvSpPr>
            <a:spLocks noGrp="1"/>
          </p:cNvSpPr>
          <p:nvPr>
            <p:ph type="dt" sz="half" idx="10"/>
          </p:nvPr>
        </p:nvSpPr>
        <p:spPr/>
        <p:txBody>
          <a:bodyPr/>
          <a:lstStyle/>
          <a:p>
            <a:fld id="{D37535B4-F6A2-4C78-A65C-094CB1AAD24C}" type="datetime1">
              <a:rPr lang="en-CA" smtClean="0"/>
              <a:t>2022-08-04</a:t>
            </a:fld>
            <a:endParaRPr lang="en-CA" dirty="0"/>
          </a:p>
        </p:txBody>
      </p:sp>
      <p:sp>
        <p:nvSpPr>
          <p:cNvPr id="4" name="Footer Placeholder 3">
            <a:extLst>
              <a:ext uri="{FF2B5EF4-FFF2-40B4-BE49-F238E27FC236}">
                <a16:creationId xmlns:a16="http://schemas.microsoft.com/office/drawing/2014/main" id="{A54396B0-80C6-C118-76A3-B84D7D18134D}"/>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5F8D2028-35BE-3773-FE1C-A52AAE17B279}"/>
              </a:ext>
            </a:extLst>
          </p:cNvPr>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273906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459820-76AA-46A7-8687-EFCA7AD01F20}" type="datetime1">
              <a:rPr lang="en-CA" smtClean="0"/>
              <a:t>2022-08-04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730019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04EA5E-DE4A-4416-9943-40CB8F4E4E31}" type="datetime1">
              <a:rPr lang="en-CA" smtClean="0"/>
              <a:t>2022-08-04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142365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82781B-271E-4B62-85B1-E25062A9F9DA}" type="datetime1">
              <a:rPr lang="en-CA" smtClean="0"/>
              <a:t>2022-08-04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2504327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84DA0C-2C25-4A7C-B6AA-9F2025B2772A}" type="datetime1">
              <a:rPr lang="en-CA" smtClean="0"/>
              <a:t>2022-08-04</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518167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0756D3-A273-47E7-A4DA-E4F21ED57F8B}" type="datetime1">
              <a:rPr lang="en-CA" smtClean="0"/>
              <a:t>2022-08-04</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922548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CF1260-6C28-43AB-9912-9606E6DAB530}" type="datetime1">
              <a:rPr lang="en-CA" smtClean="0"/>
              <a:t>2022-08-04</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715333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ECAF9B-A782-46AA-80B7-5DEB834CFE5B}" type="datetime1">
              <a:rPr lang="en-CA" smtClean="0"/>
              <a:t>2022-08-04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686210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2E76DB-79AB-4919-A106-FF26DA370CF2}" type="datetime1">
              <a:rPr lang="en-CA" smtClean="0"/>
              <a:t>2022-08-04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420152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7535B4-F6A2-4C78-A65C-094CB1AAD24C}" type="datetime1">
              <a:rPr lang="en-CA" smtClean="0"/>
              <a:t>2022-08-04</a:t>
            </a:fld>
            <a:endParaRPr lang="en-CA"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B04349D-B87A-48FD-A359-6A04BC4FB981}" type="slidenum">
              <a:rPr lang="en-CA" smtClean="0"/>
              <a:t>‹#›</a:t>
            </a:fld>
            <a:endParaRPr lang="en-CA" dirty="0"/>
          </a:p>
        </p:txBody>
      </p:sp>
    </p:spTree>
    <p:extLst>
      <p:ext uri="{BB962C8B-B14F-4D97-AF65-F5344CB8AC3E}">
        <p14:creationId xmlns:p14="http://schemas.microsoft.com/office/powerpoint/2010/main" val="3653196433"/>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 id="2147483780" r:id="rId18"/>
    <p:sldLayoutId id="2147483781" r:id="rId19"/>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8D27B-9CEB-451C-A68A-33F8391C7B59}"/>
              </a:ext>
            </a:extLst>
          </p:cNvPr>
          <p:cNvSpPr>
            <a:spLocks noGrp="1"/>
          </p:cNvSpPr>
          <p:nvPr>
            <p:ph type="ctrTitle"/>
          </p:nvPr>
        </p:nvSpPr>
        <p:spPr/>
        <p:txBody>
          <a:bodyPr/>
          <a:lstStyle/>
          <a:p>
            <a:r>
              <a:rPr lang="en-CA" dirty="0"/>
              <a:t>Summer Shorts: Creating Headings</a:t>
            </a:r>
          </a:p>
        </p:txBody>
      </p:sp>
      <p:sp>
        <p:nvSpPr>
          <p:cNvPr id="3" name="Subtitle 2">
            <a:extLst>
              <a:ext uri="{FF2B5EF4-FFF2-40B4-BE49-F238E27FC236}">
                <a16:creationId xmlns:a16="http://schemas.microsoft.com/office/drawing/2014/main" id="{A02DAC6E-F952-4C92-9CAE-B0C6A87A72D4}"/>
              </a:ext>
            </a:extLst>
          </p:cNvPr>
          <p:cNvSpPr>
            <a:spLocks noGrp="1"/>
          </p:cNvSpPr>
          <p:nvPr>
            <p:ph type="subTitle" idx="1"/>
          </p:nvPr>
        </p:nvSpPr>
        <p:spPr/>
        <p:txBody>
          <a:bodyPr/>
          <a:lstStyle/>
          <a:p>
            <a:r>
              <a:rPr lang="en-CA" dirty="0">
                <a:solidFill>
                  <a:schemeClr val="tx1"/>
                </a:solidFill>
              </a:rPr>
              <a:t>Presented by Riane LaPaire, Ka Li, and Megan Sellmer</a:t>
            </a:r>
          </a:p>
        </p:txBody>
      </p:sp>
    </p:spTree>
    <p:extLst>
      <p:ext uri="{BB962C8B-B14F-4D97-AF65-F5344CB8AC3E}">
        <p14:creationId xmlns:p14="http://schemas.microsoft.com/office/powerpoint/2010/main" val="2641586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42984-7ADC-A75F-DB82-8D2EF5DA3045}"/>
              </a:ext>
            </a:extLst>
          </p:cNvPr>
          <p:cNvSpPr>
            <a:spLocks noGrp="1"/>
          </p:cNvSpPr>
          <p:nvPr>
            <p:ph type="title"/>
          </p:nvPr>
        </p:nvSpPr>
        <p:spPr/>
        <p:txBody>
          <a:bodyPr/>
          <a:lstStyle/>
          <a:p>
            <a:r>
              <a:rPr lang="en-US" dirty="0"/>
              <a:t>Land Acknowledgment</a:t>
            </a:r>
          </a:p>
        </p:txBody>
      </p:sp>
      <p:sp>
        <p:nvSpPr>
          <p:cNvPr id="3" name="Content Placeholder 2">
            <a:extLst>
              <a:ext uri="{FF2B5EF4-FFF2-40B4-BE49-F238E27FC236}">
                <a16:creationId xmlns:a16="http://schemas.microsoft.com/office/drawing/2014/main" id="{B3FDD84D-D929-DAA9-AE68-1D95E19C0F9E}"/>
              </a:ext>
            </a:extLst>
          </p:cNvPr>
          <p:cNvSpPr>
            <a:spLocks noGrp="1"/>
          </p:cNvSpPr>
          <p:nvPr>
            <p:ph idx="1"/>
          </p:nvPr>
        </p:nvSpPr>
        <p:spPr/>
        <p:txBody>
          <a:bodyPr>
            <a:normAutofit lnSpcReduction="10000"/>
          </a:bodyPr>
          <a:lstStyle/>
          <a:p>
            <a:pPr marL="0" indent="0">
              <a:buNone/>
            </a:pPr>
            <a:r>
              <a:rPr lang="en-US" sz="2800" dirty="0"/>
              <a:t>“Our presenters today come from across this land, living and working in what we now know as Canada. We respect and affirm the inherent and Treaty Rights of all Indigenous Peoples and will continue to honour the commitments to self-determination and sovereignty we have made to Indigenous Nations and Peoples. We respectfully ask for you all to take a moment to acknowledge the lands on which you reside.”</a:t>
            </a:r>
          </a:p>
          <a:p>
            <a:endParaRPr lang="en-US" dirty="0"/>
          </a:p>
        </p:txBody>
      </p:sp>
      <p:sp>
        <p:nvSpPr>
          <p:cNvPr id="4" name="Slide Number Placeholder 3">
            <a:extLst>
              <a:ext uri="{FF2B5EF4-FFF2-40B4-BE49-F238E27FC236}">
                <a16:creationId xmlns:a16="http://schemas.microsoft.com/office/drawing/2014/main" id="{7FD4698B-6ECB-E85E-F3F5-2EF13C00B409}"/>
              </a:ext>
            </a:extLst>
          </p:cNvPr>
          <p:cNvSpPr>
            <a:spLocks noGrp="1"/>
          </p:cNvSpPr>
          <p:nvPr>
            <p:ph type="sldNum" sz="quarter" idx="12"/>
          </p:nvPr>
        </p:nvSpPr>
        <p:spPr/>
        <p:txBody>
          <a:bodyPr/>
          <a:lstStyle/>
          <a:p>
            <a:fld id="{5B04349D-B87A-48FD-A359-6A04BC4FB981}" type="slidenum">
              <a:rPr lang="en-CA" smtClean="0"/>
              <a:t>2</a:t>
            </a:fld>
            <a:endParaRPr lang="en-CA" dirty="0"/>
          </a:p>
        </p:txBody>
      </p:sp>
    </p:spTree>
    <p:extLst>
      <p:ext uri="{BB962C8B-B14F-4D97-AF65-F5344CB8AC3E}">
        <p14:creationId xmlns:p14="http://schemas.microsoft.com/office/powerpoint/2010/main" val="3661833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02DD9-1F74-8066-692F-DAA50E52EC44}"/>
              </a:ext>
            </a:extLst>
          </p:cNvPr>
          <p:cNvSpPr>
            <a:spLocks noGrp="1"/>
          </p:cNvSpPr>
          <p:nvPr>
            <p:ph type="title"/>
          </p:nvPr>
        </p:nvSpPr>
        <p:spPr/>
        <p:txBody>
          <a:bodyPr/>
          <a:lstStyle/>
          <a:p>
            <a:r>
              <a:rPr lang="en-US" dirty="0"/>
              <a:t>What is a Heading</a:t>
            </a:r>
          </a:p>
        </p:txBody>
      </p:sp>
      <p:sp>
        <p:nvSpPr>
          <p:cNvPr id="3" name="Content Placeholder 2">
            <a:extLst>
              <a:ext uri="{FF2B5EF4-FFF2-40B4-BE49-F238E27FC236}">
                <a16:creationId xmlns:a16="http://schemas.microsoft.com/office/drawing/2014/main" id="{37F73256-F67B-1F1A-5A62-FFB90970D48D}"/>
              </a:ext>
            </a:extLst>
          </p:cNvPr>
          <p:cNvSpPr>
            <a:spLocks noGrp="1"/>
          </p:cNvSpPr>
          <p:nvPr>
            <p:ph idx="1"/>
          </p:nvPr>
        </p:nvSpPr>
        <p:spPr/>
        <p:txBody>
          <a:bodyPr/>
          <a:lstStyle/>
          <a:p>
            <a:pPr lvl="0"/>
            <a:r>
              <a:rPr lang="en-CA" dirty="0"/>
              <a:t>What is a heading?</a:t>
            </a:r>
          </a:p>
          <a:p>
            <a:pPr lvl="1"/>
            <a:r>
              <a:rPr lang="en-CA" dirty="0"/>
              <a:t>A heading is a short phrase describing what the succeeding section is all about. Think of it as the title of that section. (Elite Editing, 2020)</a:t>
            </a:r>
          </a:p>
          <a:p>
            <a:pPr lvl="0"/>
            <a:r>
              <a:rPr lang="en-CA" dirty="0"/>
              <a:t>Why are headings important?</a:t>
            </a:r>
          </a:p>
          <a:p>
            <a:pPr lvl="1"/>
            <a:r>
              <a:rPr lang="en-CA" dirty="0"/>
              <a:t>In the context of accessibility, headings let readers easily navigate and locate the important aspects of a document. </a:t>
            </a:r>
          </a:p>
          <a:p>
            <a:endParaRPr lang="en-US" dirty="0"/>
          </a:p>
        </p:txBody>
      </p:sp>
      <p:sp>
        <p:nvSpPr>
          <p:cNvPr id="4" name="Slide Number Placeholder 3">
            <a:extLst>
              <a:ext uri="{FF2B5EF4-FFF2-40B4-BE49-F238E27FC236}">
                <a16:creationId xmlns:a16="http://schemas.microsoft.com/office/drawing/2014/main" id="{A0BA5B41-C486-3920-E9C9-BE5CC64EC347}"/>
              </a:ext>
            </a:extLst>
          </p:cNvPr>
          <p:cNvSpPr>
            <a:spLocks noGrp="1"/>
          </p:cNvSpPr>
          <p:nvPr>
            <p:ph type="sldNum" sz="quarter" idx="12"/>
          </p:nvPr>
        </p:nvSpPr>
        <p:spPr/>
        <p:txBody>
          <a:bodyPr/>
          <a:lstStyle/>
          <a:p>
            <a:fld id="{5B04349D-B87A-48FD-A359-6A04BC4FB981}" type="slidenum">
              <a:rPr lang="en-CA" smtClean="0"/>
              <a:t>3</a:t>
            </a:fld>
            <a:endParaRPr lang="en-CA" dirty="0"/>
          </a:p>
        </p:txBody>
      </p:sp>
    </p:spTree>
    <p:extLst>
      <p:ext uri="{BB962C8B-B14F-4D97-AF65-F5344CB8AC3E}">
        <p14:creationId xmlns:p14="http://schemas.microsoft.com/office/powerpoint/2010/main" val="3193246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1B736-9B50-B909-6B78-7807E1533F8A}"/>
              </a:ext>
            </a:extLst>
          </p:cNvPr>
          <p:cNvSpPr>
            <a:spLocks noGrp="1"/>
          </p:cNvSpPr>
          <p:nvPr>
            <p:ph type="title"/>
          </p:nvPr>
        </p:nvSpPr>
        <p:spPr/>
        <p:txBody>
          <a:bodyPr/>
          <a:lstStyle/>
          <a:p>
            <a:r>
              <a:rPr lang="en-US" dirty="0"/>
              <a:t>How to Create a Heading</a:t>
            </a:r>
          </a:p>
        </p:txBody>
      </p:sp>
      <p:sp>
        <p:nvSpPr>
          <p:cNvPr id="3" name="Content Placeholder 2">
            <a:extLst>
              <a:ext uri="{FF2B5EF4-FFF2-40B4-BE49-F238E27FC236}">
                <a16:creationId xmlns:a16="http://schemas.microsoft.com/office/drawing/2014/main" id="{B37A8DE3-B30F-50F3-2D82-ED17D1DD4E17}"/>
              </a:ext>
            </a:extLst>
          </p:cNvPr>
          <p:cNvSpPr>
            <a:spLocks noGrp="1"/>
          </p:cNvSpPr>
          <p:nvPr>
            <p:ph idx="1"/>
          </p:nvPr>
        </p:nvSpPr>
        <p:spPr/>
        <p:txBody>
          <a:bodyPr>
            <a:normAutofit/>
          </a:bodyPr>
          <a:lstStyle/>
          <a:p>
            <a:pPr lvl="0"/>
            <a:r>
              <a:rPr lang="en-CA" dirty="0"/>
              <a:t>How you create a heading differs depending on the Word Processor you use. </a:t>
            </a:r>
          </a:p>
          <a:p>
            <a:pPr lvl="1"/>
            <a:r>
              <a:rPr lang="en-CA" dirty="0"/>
              <a:t>We suggest first clearing the document formatting before adding new styles to it. </a:t>
            </a:r>
          </a:p>
          <a:p>
            <a:pPr lvl="1"/>
            <a:r>
              <a:rPr lang="en-CA" dirty="0"/>
              <a:t>Once you have cleared the formatting, select the text you would like to style as a heading and click on the heading level (e.g., Heading 1) you want to reformat it to. </a:t>
            </a:r>
          </a:p>
          <a:p>
            <a:pPr lvl="2"/>
            <a:r>
              <a:rPr lang="en-CA" dirty="0"/>
              <a:t>Microsoft Word: In the Styles Pane &gt; Heading Level</a:t>
            </a:r>
          </a:p>
          <a:p>
            <a:pPr lvl="2"/>
            <a:r>
              <a:rPr lang="en-CA" dirty="0"/>
              <a:t>Google Docs: In the Styles dropdown menu in the toolbar &gt; Heading level</a:t>
            </a:r>
          </a:p>
          <a:p>
            <a:pPr lvl="2"/>
            <a:r>
              <a:rPr lang="en-CA" dirty="0"/>
              <a:t>Pages: In the Paragraph Styles dropdown menu &gt; Heading level</a:t>
            </a:r>
          </a:p>
          <a:p>
            <a:pPr lvl="2"/>
            <a:r>
              <a:rPr lang="en-CA" dirty="0"/>
              <a:t>LibreOffice: In the Paragraph Styles dropdown menu &gt; Heading level</a:t>
            </a:r>
          </a:p>
          <a:p>
            <a:r>
              <a:rPr lang="en-CA" dirty="0"/>
              <a:t>Important! Headings should always be in hierarchical order. Never skip a heading level. For example, don’t go from a heading 1 to a heading 3. </a:t>
            </a:r>
          </a:p>
        </p:txBody>
      </p:sp>
      <p:sp>
        <p:nvSpPr>
          <p:cNvPr id="4" name="Slide Number Placeholder 3">
            <a:extLst>
              <a:ext uri="{FF2B5EF4-FFF2-40B4-BE49-F238E27FC236}">
                <a16:creationId xmlns:a16="http://schemas.microsoft.com/office/drawing/2014/main" id="{0705CDF9-6AEE-98D2-6008-1598F41F5571}"/>
              </a:ext>
            </a:extLst>
          </p:cNvPr>
          <p:cNvSpPr>
            <a:spLocks noGrp="1"/>
          </p:cNvSpPr>
          <p:nvPr>
            <p:ph type="sldNum" sz="quarter" idx="12"/>
          </p:nvPr>
        </p:nvSpPr>
        <p:spPr/>
        <p:txBody>
          <a:bodyPr/>
          <a:lstStyle/>
          <a:p>
            <a:fld id="{5B04349D-B87A-48FD-A359-6A04BC4FB981}" type="slidenum">
              <a:rPr lang="en-CA" smtClean="0"/>
              <a:t>4</a:t>
            </a:fld>
            <a:endParaRPr lang="en-CA" dirty="0"/>
          </a:p>
        </p:txBody>
      </p:sp>
    </p:spTree>
    <p:extLst>
      <p:ext uri="{BB962C8B-B14F-4D97-AF65-F5344CB8AC3E}">
        <p14:creationId xmlns:p14="http://schemas.microsoft.com/office/powerpoint/2010/main" val="427534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BA061-D2B2-78CF-C10C-61A8E93FB2FE}"/>
              </a:ext>
            </a:extLst>
          </p:cNvPr>
          <p:cNvSpPr>
            <a:spLocks noGrp="1"/>
          </p:cNvSpPr>
          <p:nvPr>
            <p:ph type="title"/>
          </p:nvPr>
        </p:nvSpPr>
        <p:spPr/>
        <p:txBody>
          <a:bodyPr/>
          <a:lstStyle/>
          <a:p>
            <a:r>
              <a:rPr lang="en-US" dirty="0"/>
              <a:t>Now You Try!</a:t>
            </a:r>
          </a:p>
        </p:txBody>
      </p:sp>
      <p:sp>
        <p:nvSpPr>
          <p:cNvPr id="3" name="Content Placeholder 2">
            <a:extLst>
              <a:ext uri="{FF2B5EF4-FFF2-40B4-BE49-F238E27FC236}">
                <a16:creationId xmlns:a16="http://schemas.microsoft.com/office/drawing/2014/main" id="{E84E8855-7531-8518-65E6-4F00738E631C}"/>
              </a:ext>
            </a:extLst>
          </p:cNvPr>
          <p:cNvSpPr>
            <a:spLocks noGrp="1"/>
          </p:cNvSpPr>
          <p:nvPr>
            <p:ph idx="1"/>
          </p:nvPr>
        </p:nvSpPr>
        <p:spPr/>
        <p:txBody>
          <a:bodyPr/>
          <a:lstStyle/>
          <a:p>
            <a:r>
              <a:rPr lang="en-US" dirty="0"/>
              <a:t>We will be sharing document file in the chat. Please open it in the word processor you generally use. </a:t>
            </a:r>
          </a:p>
          <a:p>
            <a:r>
              <a:rPr lang="en-US" dirty="0"/>
              <a:t>We’ll start by clearing the existing formatting (this method varies depending on your word processor). </a:t>
            </a:r>
          </a:p>
          <a:p>
            <a:r>
              <a:rPr lang="en-US" dirty="0"/>
              <a:t>Now let’s create headings in the document. </a:t>
            </a:r>
          </a:p>
          <a:p>
            <a:pPr lvl="1"/>
            <a:r>
              <a:rPr lang="en-US" dirty="0"/>
              <a:t>Add the title style to “Loan Policy”</a:t>
            </a:r>
          </a:p>
          <a:p>
            <a:pPr lvl="1"/>
            <a:r>
              <a:rPr lang="en-US" dirty="0"/>
              <a:t>Add the Heading 1 style all the text you think should be a heading.</a:t>
            </a:r>
          </a:p>
          <a:p>
            <a:pPr lvl="1"/>
            <a:r>
              <a:rPr lang="en-US" dirty="0"/>
              <a:t>Add the Heading 2 style to ”Books,” “Talking Books,” and “Videos/DVD” that are located beneath the now level 1 heading “Loan Periods.”</a:t>
            </a:r>
          </a:p>
          <a:p>
            <a:r>
              <a:rPr lang="en-US" dirty="0"/>
              <a:t>There you go! You have now made the document more accessible by adding headings. </a:t>
            </a:r>
          </a:p>
        </p:txBody>
      </p:sp>
      <p:sp>
        <p:nvSpPr>
          <p:cNvPr id="4" name="Slide Number Placeholder 3">
            <a:extLst>
              <a:ext uri="{FF2B5EF4-FFF2-40B4-BE49-F238E27FC236}">
                <a16:creationId xmlns:a16="http://schemas.microsoft.com/office/drawing/2014/main" id="{D6A9E4BC-9C46-C84F-C9F7-2068822BE718}"/>
              </a:ext>
            </a:extLst>
          </p:cNvPr>
          <p:cNvSpPr>
            <a:spLocks noGrp="1"/>
          </p:cNvSpPr>
          <p:nvPr>
            <p:ph type="sldNum" sz="quarter" idx="12"/>
          </p:nvPr>
        </p:nvSpPr>
        <p:spPr/>
        <p:txBody>
          <a:bodyPr/>
          <a:lstStyle/>
          <a:p>
            <a:fld id="{5B04349D-B87A-48FD-A359-6A04BC4FB981}" type="slidenum">
              <a:rPr lang="en-CA" smtClean="0"/>
              <a:t>5</a:t>
            </a:fld>
            <a:endParaRPr lang="en-CA" dirty="0"/>
          </a:p>
        </p:txBody>
      </p:sp>
    </p:spTree>
    <p:extLst>
      <p:ext uri="{BB962C8B-B14F-4D97-AF65-F5344CB8AC3E}">
        <p14:creationId xmlns:p14="http://schemas.microsoft.com/office/powerpoint/2010/main" val="5758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ADA49-62CA-E864-87B2-45211F5753D0}"/>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FCD6ACF4-9010-0206-C726-63787EE6B5F5}"/>
              </a:ext>
            </a:extLst>
          </p:cNvPr>
          <p:cNvSpPr>
            <a:spLocks noGrp="1"/>
          </p:cNvSpPr>
          <p:nvPr>
            <p:ph idx="1"/>
          </p:nvPr>
        </p:nvSpPr>
        <p:spPr/>
        <p:txBody>
          <a:bodyPr/>
          <a:lstStyle/>
          <a:p>
            <a:r>
              <a:rPr lang="en-US" dirty="0"/>
              <a:t>Thank you for attending the Accessible Libraries Summer Short webinar on headings. </a:t>
            </a:r>
          </a:p>
          <a:p>
            <a:r>
              <a:rPr lang="en-US" dirty="0"/>
              <a:t>Register for our next webinar in the Sumer Short series:</a:t>
            </a:r>
          </a:p>
          <a:p>
            <a:pPr lvl="1"/>
            <a:r>
              <a:rPr lang="en-US" b="1" dirty="0"/>
              <a:t>Accessible Hyperlinks, on August 18</a:t>
            </a:r>
            <a:r>
              <a:rPr lang="en-US" b="1" baseline="30000" dirty="0"/>
              <a:t>th </a:t>
            </a:r>
          </a:p>
          <a:p>
            <a:r>
              <a:rPr lang="en-US" dirty="0"/>
              <a:t>Questions? </a:t>
            </a:r>
          </a:p>
          <a:p>
            <a:pPr marL="0" indent="0">
              <a:buNone/>
            </a:pPr>
            <a:endParaRPr lang="en-US" b="1" baseline="30000" dirty="0"/>
          </a:p>
        </p:txBody>
      </p:sp>
      <p:sp>
        <p:nvSpPr>
          <p:cNvPr id="4" name="Slide Number Placeholder 3">
            <a:extLst>
              <a:ext uri="{FF2B5EF4-FFF2-40B4-BE49-F238E27FC236}">
                <a16:creationId xmlns:a16="http://schemas.microsoft.com/office/drawing/2014/main" id="{87DC7465-9B84-AEED-7D20-801140D233EC}"/>
              </a:ext>
            </a:extLst>
          </p:cNvPr>
          <p:cNvSpPr>
            <a:spLocks noGrp="1"/>
          </p:cNvSpPr>
          <p:nvPr>
            <p:ph type="sldNum" sz="quarter" idx="12"/>
          </p:nvPr>
        </p:nvSpPr>
        <p:spPr/>
        <p:txBody>
          <a:bodyPr/>
          <a:lstStyle/>
          <a:p>
            <a:fld id="{5B04349D-B87A-48FD-A359-6A04BC4FB981}" type="slidenum">
              <a:rPr lang="en-CA" smtClean="0"/>
              <a:t>6</a:t>
            </a:fld>
            <a:endParaRPr lang="en-CA" dirty="0"/>
          </a:p>
        </p:txBody>
      </p:sp>
    </p:spTree>
    <p:extLst>
      <p:ext uri="{BB962C8B-B14F-4D97-AF65-F5344CB8AC3E}">
        <p14:creationId xmlns:p14="http://schemas.microsoft.com/office/powerpoint/2010/main" val="3868669183"/>
      </p:ext>
    </p:extLst>
  </p:cSld>
  <p:clrMapOvr>
    <a:masterClrMapping/>
  </p:clrMapOvr>
</p:sld>
</file>

<file path=ppt/theme/theme1.xml><?xml version="1.0" encoding="utf-8"?>
<a:theme xmlns:a="http://schemas.openxmlformats.org/drawingml/2006/main" name="PLARC">
  <a:themeElements>
    <a:clrScheme name="PLARC">
      <a:dk1>
        <a:srgbClr val="000000"/>
      </a:dk1>
      <a:lt1>
        <a:srgbClr val="FFFFFF"/>
      </a:lt1>
      <a:dk2>
        <a:srgbClr val="000000"/>
      </a:dk2>
      <a:lt2>
        <a:srgbClr val="FFFFFF"/>
      </a:lt2>
      <a:accent1>
        <a:srgbClr val="D9790F"/>
      </a:accent1>
      <a:accent2>
        <a:srgbClr val="B23228"/>
      </a:accent2>
      <a:accent3>
        <a:srgbClr val="3464D0"/>
      </a:accent3>
      <a:accent4>
        <a:srgbClr val="E76618"/>
      </a:accent4>
      <a:accent5>
        <a:srgbClr val="C42F1A"/>
      </a:accent5>
      <a:accent6>
        <a:srgbClr val="86002D"/>
      </a:accent6>
      <a:hlink>
        <a:srgbClr val="E76618"/>
      </a:hlink>
      <a:folHlink>
        <a:srgbClr val="B2322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LARC" id="{A2C8BDEF-64C4-493A-A00F-244F6A5C3237}" vid="{6E2E34A0-FB87-49AF-B5C4-9913B8E299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TotalTime>
  <Words>820</Words>
  <Application>Microsoft Macintosh PowerPoint</Application>
  <PresentationFormat>Widescreen</PresentationFormat>
  <Paragraphs>63</Paragraphs>
  <Slides>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 3</vt:lpstr>
      <vt:lpstr>PLARC</vt:lpstr>
      <vt:lpstr>Summer Shorts: Creating Headings</vt:lpstr>
      <vt:lpstr>Land Acknowledgment</vt:lpstr>
      <vt:lpstr>What is a Heading</vt:lpstr>
      <vt:lpstr>How to Create a Heading</vt:lpstr>
      <vt:lpstr>Now You Try!</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Riane Lapaire</dc:creator>
  <cp:lastModifiedBy>Megan Sellmer</cp:lastModifiedBy>
  <cp:revision>10</cp:revision>
  <cp:lastPrinted>2022-08-04T16:29:45Z</cp:lastPrinted>
  <dcterms:created xsi:type="dcterms:W3CDTF">2021-10-18T19:45:14Z</dcterms:created>
  <dcterms:modified xsi:type="dcterms:W3CDTF">2022-08-04T16:55:17Z</dcterms:modified>
</cp:coreProperties>
</file>