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2" r:id="rId1"/>
  </p:sldMasterIdLst>
  <p:notesMasterIdLst>
    <p:notesMasterId r:id="rId8"/>
  </p:notesMasterIdLst>
  <p:sldIdLst>
    <p:sldId id="256" r:id="rId2"/>
    <p:sldId id="260" r:id="rId3"/>
    <p:sldId id="258" r:id="rId4"/>
    <p:sldId id="259"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89" autoAdjust="0"/>
    <p:restoredTop sz="71885"/>
  </p:normalViewPr>
  <p:slideViewPr>
    <p:cSldViewPr snapToGrid="0">
      <p:cViewPr varScale="1">
        <p:scale>
          <a:sx n="75" d="100"/>
          <a:sy n="75" d="100"/>
        </p:scale>
        <p:origin x="168" y="22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C1BBFC-C0E3-425C-A80B-8B89DD75851A}" type="datetimeFigureOut">
              <a:rPr lang="en-CA" smtClean="0"/>
              <a:t>2022-08-15</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BF1AE-9C4F-442E-84DE-4726CBC67FF0}" type="slidenum">
              <a:rPr lang="en-CA" smtClean="0"/>
              <a:t>‹#›</a:t>
            </a:fld>
            <a:endParaRPr lang="en-CA" dirty="0"/>
          </a:p>
        </p:txBody>
      </p:sp>
    </p:spTree>
    <p:extLst>
      <p:ext uri="{BB962C8B-B14F-4D97-AF65-F5344CB8AC3E}">
        <p14:creationId xmlns:p14="http://schemas.microsoft.com/office/powerpoint/2010/main" val="3241454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5"/>
          </p:nvPr>
        </p:nvSpPr>
        <p:spPr/>
        <p:txBody>
          <a:bodyPr/>
          <a:lstStyle/>
          <a:p>
            <a:fld id="{D55BF1AE-9C4F-442E-84DE-4726CBC67FF0}" type="slidenum">
              <a:rPr lang="en-CA" smtClean="0"/>
              <a:t>1</a:t>
            </a:fld>
            <a:endParaRPr lang="en-CA" dirty="0"/>
          </a:p>
        </p:txBody>
      </p:sp>
    </p:spTree>
    <p:extLst>
      <p:ext uri="{BB962C8B-B14F-4D97-AF65-F5344CB8AC3E}">
        <p14:creationId xmlns:p14="http://schemas.microsoft.com/office/powerpoint/2010/main" val="1989942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5BF1AE-9C4F-442E-84DE-4726CBC67FF0}" type="slidenum">
              <a:rPr lang="en-CA" smtClean="0"/>
              <a:t>2</a:t>
            </a:fld>
            <a:endParaRPr lang="en-CA" dirty="0"/>
          </a:p>
        </p:txBody>
      </p:sp>
    </p:spTree>
    <p:extLst>
      <p:ext uri="{BB962C8B-B14F-4D97-AF65-F5344CB8AC3E}">
        <p14:creationId xmlns:p14="http://schemas.microsoft.com/office/powerpoint/2010/main" val="3969116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5BF1AE-9C4F-442E-84DE-4726CBC67FF0}" type="slidenum">
              <a:rPr lang="en-CA" smtClean="0"/>
              <a:t>4</a:t>
            </a:fld>
            <a:endParaRPr lang="en-CA" dirty="0"/>
          </a:p>
        </p:txBody>
      </p:sp>
    </p:spTree>
    <p:extLst>
      <p:ext uri="{BB962C8B-B14F-4D97-AF65-F5344CB8AC3E}">
        <p14:creationId xmlns:p14="http://schemas.microsoft.com/office/powerpoint/2010/main" val="2848501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5BF1AE-9C4F-442E-84DE-4726CBC67FF0}" type="slidenum">
              <a:rPr lang="en-CA" smtClean="0"/>
              <a:t>5</a:t>
            </a:fld>
            <a:endParaRPr lang="en-CA" dirty="0"/>
          </a:p>
        </p:txBody>
      </p:sp>
    </p:spTree>
    <p:extLst>
      <p:ext uri="{BB962C8B-B14F-4D97-AF65-F5344CB8AC3E}">
        <p14:creationId xmlns:p14="http://schemas.microsoft.com/office/powerpoint/2010/main" val="1380750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5BF1AE-9C4F-442E-84DE-4726CBC67FF0}" type="slidenum">
              <a:rPr lang="en-CA" smtClean="0"/>
              <a:t>6</a:t>
            </a:fld>
            <a:endParaRPr lang="en-CA" dirty="0"/>
          </a:p>
        </p:txBody>
      </p:sp>
    </p:spTree>
    <p:extLst>
      <p:ext uri="{BB962C8B-B14F-4D97-AF65-F5344CB8AC3E}">
        <p14:creationId xmlns:p14="http://schemas.microsoft.com/office/powerpoint/2010/main" val="10715317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6D8AAF64-AFC3-4105-B2B5-C563B3124EC5}"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pic>
        <p:nvPicPr>
          <p:cNvPr id="18" name="Picture 17">
            <a:extLst>
              <a:ext uri="{FF2B5EF4-FFF2-40B4-BE49-F238E27FC236}">
                <a16:creationId xmlns:a16="http://schemas.microsoft.com/office/drawing/2014/main" id="{8E199831-9995-40D6-99AF-96936AC08D0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31934" y="3227685"/>
            <a:ext cx="4363793" cy="4363793"/>
          </a:xfrm>
          <a:prstGeom prst="rect">
            <a:avLst/>
          </a:prstGeom>
        </p:spPr>
      </p:pic>
      <p:pic>
        <p:nvPicPr>
          <p:cNvPr id="9" name="Picture 8" descr="Government of Canada logo. &quot;Canada&quot; in black letters with a Canadian flag sitting above the final &quot;a&quot;.">
            <a:extLst>
              <a:ext uri="{FF2B5EF4-FFF2-40B4-BE49-F238E27FC236}">
                <a16:creationId xmlns:a16="http://schemas.microsoft.com/office/drawing/2014/main" id="{8535C6F2-B501-443B-D1C2-0AB189FE219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2205" t="33856" r="53034" b="8761"/>
          <a:stretch/>
        </p:blipFill>
        <p:spPr>
          <a:xfrm>
            <a:off x="4504343" y="5759408"/>
            <a:ext cx="1319636" cy="422944"/>
          </a:xfrm>
          <a:prstGeom prst="rect">
            <a:avLst/>
          </a:prstGeom>
        </p:spPr>
      </p:pic>
    </p:spTree>
    <p:extLst>
      <p:ext uri="{BB962C8B-B14F-4D97-AF65-F5344CB8AC3E}">
        <p14:creationId xmlns:p14="http://schemas.microsoft.com/office/powerpoint/2010/main" val="3585885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C9054-6EC5-40C9-AE60-A08E7EAA77E7}"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1227110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1EC10-9B96-4698-8F19-9AFF934D0052}"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43449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08E63-E965-4658-8000-A1E808DC6B7C}"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2004232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D562D4-2594-4C4D-AE31-219E4129EF67}"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44629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C06A62-C4CE-467D-8927-45109B3FB773}"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4001667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25C12-EBD8-45FA-B665-E8D713425F02}"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2324681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0D6B2D-67C1-44A4-BA57-54D4240AE12F}"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122216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B91FB-5D51-078C-10B9-CBC4DA4D23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71A245-0CEC-DEBE-C2F7-F11C8CEA229A}"/>
              </a:ext>
            </a:extLst>
          </p:cNvPr>
          <p:cNvSpPr>
            <a:spLocks noGrp="1"/>
          </p:cNvSpPr>
          <p:nvPr>
            <p:ph type="dt" sz="half" idx="10"/>
          </p:nvPr>
        </p:nvSpPr>
        <p:spPr/>
        <p:txBody>
          <a:bodyPr/>
          <a:lstStyle/>
          <a:p>
            <a:fld id="{D37535B4-F6A2-4C78-A65C-094CB1AAD24C}" type="datetime1">
              <a:rPr lang="en-CA" smtClean="0"/>
              <a:t>2022-08-15</a:t>
            </a:fld>
            <a:endParaRPr lang="en-CA" dirty="0"/>
          </a:p>
        </p:txBody>
      </p:sp>
      <p:sp>
        <p:nvSpPr>
          <p:cNvPr id="4" name="Footer Placeholder 3">
            <a:extLst>
              <a:ext uri="{FF2B5EF4-FFF2-40B4-BE49-F238E27FC236}">
                <a16:creationId xmlns:a16="http://schemas.microsoft.com/office/drawing/2014/main" id="{B6DC8DA7-25CB-4AB6-2FB6-B447C45F741A}"/>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87DA5FCA-D0A6-4CB2-1EC2-22FCB24587DD}"/>
              </a:ext>
            </a:extLst>
          </p:cNvPr>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021964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12812-9B93-E6D8-C9E9-780C772218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7E88F1-5358-E0F0-DDF0-6E8075F88732}"/>
              </a:ext>
            </a:extLst>
          </p:cNvPr>
          <p:cNvSpPr>
            <a:spLocks noGrp="1"/>
          </p:cNvSpPr>
          <p:nvPr>
            <p:ph type="dt" sz="half" idx="10"/>
          </p:nvPr>
        </p:nvSpPr>
        <p:spPr/>
        <p:txBody>
          <a:bodyPr/>
          <a:lstStyle/>
          <a:p>
            <a:fld id="{D37535B4-F6A2-4C78-A65C-094CB1AAD24C}" type="datetime1">
              <a:rPr lang="en-CA" smtClean="0"/>
              <a:t>2022-08-15</a:t>
            </a:fld>
            <a:endParaRPr lang="en-CA" dirty="0"/>
          </a:p>
        </p:txBody>
      </p:sp>
      <p:sp>
        <p:nvSpPr>
          <p:cNvPr id="4" name="Footer Placeholder 3">
            <a:extLst>
              <a:ext uri="{FF2B5EF4-FFF2-40B4-BE49-F238E27FC236}">
                <a16:creationId xmlns:a16="http://schemas.microsoft.com/office/drawing/2014/main" id="{875D093A-30D7-E265-B693-3193C0A7D447}"/>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86C12FB7-BCA6-F554-3090-0B63C9E4DA31}"/>
              </a:ext>
            </a:extLst>
          </p:cNvPr>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470164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6AAD1-3807-0EE4-5238-131AD7027C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7BF2F1-7C0F-A113-D2D2-AA7519E6DAC1}"/>
              </a:ext>
            </a:extLst>
          </p:cNvPr>
          <p:cNvSpPr>
            <a:spLocks noGrp="1"/>
          </p:cNvSpPr>
          <p:nvPr>
            <p:ph type="dt" sz="half" idx="10"/>
          </p:nvPr>
        </p:nvSpPr>
        <p:spPr/>
        <p:txBody>
          <a:bodyPr/>
          <a:lstStyle/>
          <a:p>
            <a:fld id="{D37535B4-F6A2-4C78-A65C-094CB1AAD24C}" type="datetime1">
              <a:rPr lang="en-CA" smtClean="0"/>
              <a:t>2022-08-15</a:t>
            </a:fld>
            <a:endParaRPr lang="en-CA" dirty="0"/>
          </a:p>
        </p:txBody>
      </p:sp>
      <p:sp>
        <p:nvSpPr>
          <p:cNvPr id="4" name="Footer Placeholder 3">
            <a:extLst>
              <a:ext uri="{FF2B5EF4-FFF2-40B4-BE49-F238E27FC236}">
                <a16:creationId xmlns:a16="http://schemas.microsoft.com/office/drawing/2014/main" id="{A54396B0-80C6-C118-76A3-B84D7D18134D}"/>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5F8D2028-35BE-3773-FE1C-A52AAE17B279}"/>
              </a:ext>
            </a:extLst>
          </p:cNvPr>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27390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59820-76AA-46A7-8687-EFCA7AD01F20}"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730019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04EA5E-DE4A-4416-9943-40CB8F4E4E31}" type="datetime1">
              <a:rPr lang="en-CA" smtClean="0"/>
              <a:t>2022-08-15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142365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2781B-271E-4B62-85B1-E25062A9F9DA}" type="datetime1">
              <a:rPr lang="en-CA" smtClean="0"/>
              <a:t>2022-08-15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250432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84DA0C-2C25-4A7C-B6AA-9F2025B2772A}" type="datetime1">
              <a:rPr lang="en-CA" smtClean="0"/>
              <a:t>2022-08-15</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518167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0756D3-A273-47E7-A4DA-E4F21ED57F8B}" type="datetime1">
              <a:rPr lang="en-CA" smtClean="0"/>
              <a:t>2022-08-15</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922548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CF1260-6C28-43AB-9912-9606E6DAB530}" type="datetime1">
              <a:rPr lang="en-CA" smtClean="0"/>
              <a:t>2022-08-15</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715333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ECAF9B-A782-46AA-80B7-5DEB834CFE5B}" type="datetime1">
              <a:rPr lang="en-CA" smtClean="0"/>
              <a:t>2022-08-15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3686210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2E76DB-79AB-4919-A106-FF26DA370CF2}" type="datetime1">
              <a:rPr lang="en-CA" smtClean="0"/>
              <a:t>2022-08-15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B04349D-B87A-48FD-A359-6A04BC4FB981}" type="slidenum">
              <a:rPr lang="en-CA" smtClean="0"/>
              <a:t>‹#›</a:t>
            </a:fld>
            <a:endParaRPr lang="en-CA" dirty="0"/>
          </a:p>
        </p:txBody>
      </p:sp>
    </p:spTree>
    <p:extLst>
      <p:ext uri="{BB962C8B-B14F-4D97-AF65-F5344CB8AC3E}">
        <p14:creationId xmlns:p14="http://schemas.microsoft.com/office/powerpoint/2010/main" val="420152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7535B4-F6A2-4C78-A65C-094CB1AAD24C}" type="datetime1">
              <a:rPr lang="en-CA" smtClean="0"/>
              <a:t>2022-08-15</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B04349D-B87A-48FD-A359-6A04BC4FB981}" type="slidenum">
              <a:rPr lang="en-CA" smtClean="0"/>
              <a:t>‹#›</a:t>
            </a:fld>
            <a:endParaRPr lang="en-CA" dirty="0"/>
          </a:p>
        </p:txBody>
      </p:sp>
    </p:spTree>
    <p:extLst>
      <p:ext uri="{BB962C8B-B14F-4D97-AF65-F5344CB8AC3E}">
        <p14:creationId xmlns:p14="http://schemas.microsoft.com/office/powerpoint/2010/main" val="365319643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 id="2147483780" r:id="rId18"/>
    <p:sldLayoutId id="2147483781" r:id="rId19"/>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ccessiblelibraries.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8D27B-9CEB-451C-A68A-33F8391C7B59}"/>
              </a:ext>
            </a:extLst>
          </p:cNvPr>
          <p:cNvSpPr>
            <a:spLocks noGrp="1"/>
          </p:cNvSpPr>
          <p:nvPr>
            <p:ph type="ctrTitle"/>
          </p:nvPr>
        </p:nvSpPr>
        <p:spPr/>
        <p:txBody>
          <a:bodyPr/>
          <a:lstStyle/>
          <a:p>
            <a:r>
              <a:rPr lang="en-CA" dirty="0"/>
              <a:t>Summer Shorts: Accessible Hyperlinks</a:t>
            </a:r>
          </a:p>
        </p:txBody>
      </p:sp>
      <p:sp>
        <p:nvSpPr>
          <p:cNvPr id="3" name="Subtitle 2">
            <a:extLst>
              <a:ext uri="{FF2B5EF4-FFF2-40B4-BE49-F238E27FC236}">
                <a16:creationId xmlns:a16="http://schemas.microsoft.com/office/drawing/2014/main" id="{A02DAC6E-F952-4C92-9CAE-B0C6A87A72D4}"/>
              </a:ext>
            </a:extLst>
          </p:cNvPr>
          <p:cNvSpPr>
            <a:spLocks noGrp="1"/>
          </p:cNvSpPr>
          <p:nvPr>
            <p:ph type="subTitle" idx="1"/>
          </p:nvPr>
        </p:nvSpPr>
        <p:spPr/>
        <p:txBody>
          <a:bodyPr/>
          <a:lstStyle/>
          <a:p>
            <a:r>
              <a:rPr lang="en-CA" dirty="0">
                <a:solidFill>
                  <a:schemeClr val="tx1"/>
                </a:solidFill>
              </a:rPr>
              <a:t>Presented by </a:t>
            </a:r>
            <a:r>
              <a:rPr lang="en-CA" dirty="0" err="1">
                <a:solidFill>
                  <a:schemeClr val="tx1"/>
                </a:solidFill>
              </a:rPr>
              <a:t>Riane</a:t>
            </a:r>
            <a:r>
              <a:rPr lang="en-CA" dirty="0">
                <a:solidFill>
                  <a:schemeClr val="tx1"/>
                </a:solidFill>
              </a:rPr>
              <a:t> </a:t>
            </a:r>
            <a:r>
              <a:rPr lang="en-CA" dirty="0" err="1">
                <a:solidFill>
                  <a:schemeClr val="tx1"/>
                </a:solidFill>
              </a:rPr>
              <a:t>LaPaire</a:t>
            </a:r>
            <a:endParaRPr lang="en-CA" dirty="0">
              <a:solidFill>
                <a:schemeClr val="tx1"/>
              </a:solidFill>
            </a:endParaRPr>
          </a:p>
        </p:txBody>
      </p:sp>
    </p:spTree>
    <p:extLst>
      <p:ext uri="{BB962C8B-B14F-4D97-AF65-F5344CB8AC3E}">
        <p14:creationId xmlns:p14="http://schemas.microsoft.com/office/powerpoint/2010/main" val="2641586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42984-7ADC-A75F-DB82-8D2EF5DA3045}"/>
              </a:ext>
            </a:extLst>
          </p:cNvPr>
          <p:cNvSpPr>
            <a:spLocks noGrp="1"/>
          </p:cNvSpPr>
          <p:nvPr>
            <p:ph type="title"/>
          </p:nvPr>
        </p:nvSpPr>
        <p:spPr/>
        <p:txBody>
          <a:bodyPr/>
          <a:lstStyle/>
          <a:p>
            <a:r>
              <a:rPr lang="en-US" dirty="0"/>
              <a:t>Land Acknowledgment</a:t>
            </a:r>
          </a:p>
        </p:txBody>
      </p:sp>
      <p:sp>
        <p:nvSpPr>
          <p:cNvPr id="3" name="Content Placeholder 2">
            <a:extLst>
              <a:ext uri="{FF2B5EF4-FFF2-40B4-BE49-F238E27FC236}">
                <a16:creationId xmlns:a16="http://schemas.microsoft.com/office/drawing/2014/main" id="{B3FDD84D-D929-DAA9-AE68-1D95E19C0F9E}"/>
              </a:ext>
            </a:extLst>
          </p:cNvPr>
          <p:cNvSpPr>
            <a:spLocks noGrp="1"/>
          </p:cNvSpPr>
          <p:nvPr>
            <p:ph idx="1"/>
          </p:nvPr>
        </p:nvSpPr>
        <p:spPr/>
        <p:txBody>
          <a:bodyPr>
            <a:normAutofit lnSpcReduction="10000"/>
          </a:bodyPr>
          <a:lstStyle/>
          <a:p>
            <a:pPr marL="0" indent="0">
              <a:buNone/>
            </a:pPr>
            <a:r>
              <a:rPr lang="en-US" sz="2800" dirty="0"/>
              <a:t>“Our presenters today come from across this land, living and working in what we now know as Canada. We respect and affirm the inherent and Treaty Rights of all Indigenous Peoples and will continue to honour the commitments to self-determination and sovereignty we have made to Indigenous Nations and Peoples. We respectfully ask for you all to take a moment to acknowledge the lands on which you reside.”</a:t>
            </a:r>
          </a:p>
          <a:p>
            <a:endParaRPr lang="en-US" dirty="0"/>
          </a:p>
        </p:txBody>
      </p:sp>
      <p:sp>
        <p:nvSpPr>
          <p:cNvPr id="4" name="Slide Number Placeholder 3">
            <a:extLst>
              <a:ext uri="{FF2B5EF4-FFF2-40B4-BE49-F238E27FC236}">
                <a16:creationId xmlns:a16="http://schemas.microsoft.com/office/drawing/2014/main" id="{7FD4698B-6ECB-E85E-F3F5-2EF13C00B409}"/>
              </a:ext>
            </a:extLst>
          </p:cNvPr>
          <p:cNvSpPr>
            <a:spLocks noGrp="1"/>
          </p:cNvSpPr>
          <p:nvPr>
            <p:ph type="sldNum" sz="quarter" idx="12"/>
          </p:nvPr>
        </p:nvSpPr>
        <p:spPr/>
        <p:txBody>
          <a:bodyPr/>
          <a:lstStyle/>
          <a:p>
            <a:fld id="{5B04349D-B87A-48FD-A359-6A04BC4FB981}" type="slidenum">
              <a:rPr lang="en-CA" smtClean="0"/>
              <a:t>2</a:t>
            </a:fld>
            <a:endParaRPr lang="en-CA" dirty="0"/>
          </a:p>
        </p:txBody>
      </p:sp>
    </p:spTree>
    <p:extLst>
      <p:ext uri="{BB962C8B-B14F-4D97-AF65-F5344CB8AC3E}">
        <p14:creationId xmlns:p14="http://schemas.microsoft.com/office/powerpoint/2010/main" val="3661833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02DD9-1F74-8066-692F-DAA50E52EC44}"/>
              </a:ext>
            </a:extLst>
          </p:cNvPr>
          <p:cNvSpPr>
            <a:spLocks noGrp="1"/>
          </p:cNvSpPr>
          <p:nvPr>
            <p:ph type="title"/>
          </p:nvPr>
        </p:nvSpPr>
        <p:spPr/>
        <p:txBody>
          <a:bodyPr/>
          <a:lstStyle/>
          <a:p>
            <a:r>
              <a:rPr lang="en-US" dirty="0"/>
              <a:t>What is an Accessible Hyperlink?</a:t>
            </a:r>
          </a:p>
        </p:txBody>
      </p:sp>
      <p:sp>
        <p:nvSpPr>
          <p:cNvPr id="3" name="Content Placeholder 2">
            <a:extLst>
              <a:ext uri="{FF2B5EF4-FFF2-40B4-BE49-F238E27FC236}">
                <a16:creationId xmlns:a16="http://schemas.microsoft.com/office/drawing/2014/main" id="{37F73256-F67B-1F1A-5A62-FFB90970D48D}"/>
              </a:ext>
            </a:extLst>
          </p:cNvPr>
          <p:cNvSpPr>
            <a:spLocks noGrp="1"/>
          </p:cNvSpPr>
          <p:nvPr>
            <p:ph idx="1"/>
          </p:nvPr>
        </p:nvSpPr>
        <p:spPr/>
        <p:txBody>
          <a:bodyPr/>
          <a:lstStyle/>
          <a:p>
            <a:pPr lvl="0"/>
            <a:r>
              <a:rPr lang="en-CA" dirty="0"/>
              <a:t>What is a hyperlink?</a:t>
            </a:r>
          </a:p>
          <a:p>
            <a:pPr lvl="1"/>
            <a:r>
              <a:rPr lang="en-CA" dirty="0"/>
              <a:t>A hyperlink is a link that users can click on to open a webpage or move to another area in a document. </a:t>
            </a:r>
          </a:p>
          <a:p>
            <a:pPr lvl="1"/>
            <a:r>
              <a:rPr lang="en-CA" dirty="0"/>
              <a:t>When you add a hyperlink to your document, they are highlighted a different colour and often underlined.</a:t>
            </a:r>
          </a:p>
          <a:p>
            <a:pPr lvl="0"/>
            <a:r>
              <a:rPr lang="en-CA" dirty="0"/>
              <a:t>Why are hyperlinks important?</a:t>
            </a:r>
          </a:p>
          <a:p>
            <a:pPr lvl="1"/>
            <a:r>
              <a:rPr lang="en-CA" dirty="0"/>
              <a:t>Hyperlinks provide users a shortcut to more information, without needing to add it in the document. </a:t>
            </a:r>
          </a:p>
          <a:p>
            <a:r>
              <a:rPr lang="en-CA" dirty="0"/>
              <a:t>Informative hyperlinks let people know where the link will take them. </a:t>
            </a:r>
          </a:p>
          <a:p>
            <a:pPr lvl="1"/>
            <a:r>
              <a:rPr lang="en-CA" dirty="0"/>
              <a:t>Screen readers identify links in the document and then read the linked text. Hyperlinks need to be informative for users of assistive technologies who navigate using links. Having a bunch of “Read more” links are not helpful. </a:t>
            </a:r>
          </a:p>
          <a:p>
            <a:endParaRPr lang="en-US" dirty="0"/>
          </a:p>
        </p:txBody>
      </p:sp>
      <p:sp>
        <p:nvSpPr>
          <p:cNvPr id="4" name="Slide Number Placeholder 3">
            <a:extLst>
              <a:ext uri="{FF2B5EF4-FFF2-40B4-BE49-F238E27FC236}">
                <a16:creationId xmlns:a16="http://schemas.microsoft.com/office/drawing/2014/main" id="{A0BA5B41-C486-3920-E9C9-BE5CC64EC347}"/>
              </a:ext>
            </a:extLst>
          </p:cNvPr>
          <p:cNvSpPr>
            <a:spLocks noGrp="1"/>
          </p:cNvSpPr>
          <p:nvPr>
            <p:ph type="sldNum" sz="quarter" idx="12"/>
          </p:nvPr>
        </p:nvSpPr>
        <p:spPr/>
        <p:txBody>
          <a:bodyPr/>
          <a:lstStyle/>
          <a:p>
            <a:fld id="{5B04349D-B87A-48FD-A359-6A04BC4FB981}" type="slidenum">
              <a:rPr lang="en-CA" smtClean="0"/>
              <a:t>3</a:t>
            </a:fld>
            <a:endParaRPr lang="en-CA" dirty="0"/>
          </a:p>
        </p:txBody>
      </p:sp>
    </p:spTree>
    <p:extLst>
      <p:ext uri="{BB962C8B-B14F-4D97-AF65-F5344CB8AC3E}">
        <p14:creationId xmlns:p14="http://schemas.microsoft.com/office/powerpoint/2010/main" val="3193246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1B736-9B50-B909-6B78-7807E1533F8A}"/>
              </a:ext>
            </a:extLst>
          </p:cNvPr>
          <p:cNvSpPr>
            <a:spLocks noGrp="1"/>
          </p:cNvSpPr>
          <p:nvPr>
            <p:ph type="title"/>
          </p:nvPr>
        </p:nvSpPr>
        <p:spPr/>
        <p:txBody>
          <a:bodyPr/>
          <a:lstStyle/>
          <a:p>
            <a:r>
              <a:rPr lang="en-US" dirty="0"/>
              <a:t>How to Create Accessible Hyperlinks?</a:t>
            </a:r>
          </a:p>
        </p:txBody>
      </p:sp>
      <p:sp>
        <p:nvSpPr>
          <p:cNvPr id="3" name="Content Placeholder 2">
            <a:extLst>
              <a:ext uri="{FF2B5EF4-FFF2-40B4-BE49-F238E27FC236}">
                <a16:creationId xmlns:a16="http://schemas.microsoft.com/office/drawing/2014/main" id="{B37A8DE3-B30F-50F3-2D82-ED17D1DD4E17}"/>
              </a:ext>
            </a:extLst>
          </p:cNvPr>
          <p:cNvSpPr>
            <a:spLocks noGrp="1"/>
          </p:cNvSpPr>
          <p:nvPr>
            <p:ph idx="1"/>
          </p:nvPr>
        </p:nvSpPr>
        <p:spPr/>
        <p:txBody>
          <a:bodyPr>
            <a:normAutofit fontScale="92500" lnSpcReduction="10000"/>
          </a:bodyPr>
          <a:lstStyle/>
          <a:p>
            <a:r>
              <a:rPr lang="en-CA" dirty="0"/>
              <a:t>How to creative accessible and informative links. </a:t>
            </a:r>
          </a:p>
          <a:p>
            <a:pPr lvl="1"/>
            <a:r>
              <a:rPr lang="en-CA" dirty="0"/>
              <a:t>Describe the link using plain, clear, and direct language. For example, use Accessible Libraries website instead of </a:t>
            </a:r>
            <a:r>
              <a:rPr lang="en-CA" dirty="0">
                <a:hlinkClick r:id="rId3"/>
              </a:rPr>
              <a:t>https://accessiblelibraries.ca/</a:t>
            </a:r>
            <a:r>
              <a:rPr lang="en-CA" dirty="0"/>
              <a:t>. </a:t>
            </a:r>
          </a:p>
          <a:p>
            <a:pPr lvl="1"/>
            <a:r>
              <a:rPr lang="en-CA" dirty="0"/>
              <a:t>Links using the URL are not informative links. Screen readers either read out URLs letter-by-letter or try to pronounce it. </a:t>
            </a:r>
          </a:p>
          <a:p>
            <a:pPr lvl="2"/>
            <a:r>
              <a:rPr lang="en-CA" dirty="0"/>
              <a:t>If your document is a handout (or people will access it in a physical format) use the simplest format of the URL (e.g., do not include the “https//:” if it’s unnecessary).</a:t>
            </a:r>
          </a:p>
          <a:p>
            <a:pPr lvl="1"/>
            <a:r>
              <a:rPr lang="en-CA" dirty="0"/>
              <a:t>Links like “Read more” or “Click here” don’t adequately describe where the link will take you. </a:t>
            </a:r>
          </a:p>
          <a:p>
            <a:r>
              <a:rPr lang="en-CA" dirty="0"/>
              <a:t>How to add hyperlinks in a document. </a:t>
            </a:r>
          </a:p>
          <a:p>
            <a:pPr lvl="1"/>
            <a:r>
              <a:rPr lang="en-CA" dirty="0"/>
              <a:t>You can add hyperlinks by selecting the text selecting Insert &gt; link. </a:t>
            </a:r>
          </a:p>
          <a:p>
            <a:pPr lvl="1"/>
            <a:r>
              <a:rPr lang="en-CA" dirty="0"/>
              <a:t>You can also add a hyperlink by selecting the text and using Ctrl + K (in PC) or Command + K (in Mac). </a:t>
            </a:r>
          </a:p>
          <a:p>
            <a:endParaRPr lang="en-CA" dirty="0"/>
          </a:p>
          <a:p>
            <a:pPr lvl="1"/>
            <a:endParaRPr lang="en-CA" dirty="0"/>
          </a:p>
        </p:txBody>
      </p:sp>
      <p:sp>
        <p:nvSpPr>
          <p:cNvPr id="4" name="Slide Number Placeholder 3">
            <a:extLst>
              <a:ext uri="{FF2B5EF4-FFF2-40B4-BE49-F238E27FC236}">
                <a16:creationId xmlns:a16="http://schemas.microsoft.com/office/drawing/2014/main" id="{0705CDF9-6AEE-98D2-6008-1598F41F5571}"/>
              </a:ext>
            </a:extLst>
          </p:cNvPr>
          <p:cNvSpPr>
            <a:spLocks noGrp="1"/>
          </p:cNvSpPr>
          <p:nvPr>
            <p:ph type="sldNum" sz="quarter" idx="12"/>
          </p:nvPr>
        </p:nvSpPr>
        <p:spPr/>
        <p:txBody>
          <a:bodyPr/>
          <a:lstStyle/>
          <a:p>
            <a:fld id="{5B04349D-B87A-48FD-A359-6A04BC4FB981}" type="slidenum">
              <a:rPr lang="en-CA" smtClean="0"/>
              <a:t>4</a:t>
            </a:fld>
            <a:endParaRPr lang="en-CA" dirty="0"/>
          </a:p>
        </p:txBody>
      </p:sp>
    </p:spTree>
    <p:extLst>
      <p:ext uri="{BB962C8B-B14F-4D97-AF65-F5344CB8AC3E}">
        <p14:creationId xmlns:p14="http://schemas.microsoft.com/office/powerpoint/2010/main" val="42753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BA061-D2B2-78CF-C10C-61A8E93FB2FE}"/>
              </a:ext>
            </a:extLst>
          </p:cNvPr>
          <p:cNvSpPr>
            <a:spLocks noGrp="1"/>
          </p:cNvSpPr>
          <p:nvPr>
            <p:ph type="title"/>
          </p:nvPr>
        </p:nvSpPr>
        <p:spPr/>
        <p:txBody>
          <a:bodyPr/>
          <a:lstStyle/>
          <a:p>
            <a:r>
              <a:rPr lang="en-US" dirty="0"/>
              <a:t>Now You Try!</a:t>
            </a:r>
          </a:p>
        </p:txBody>
      </p:sp>
      <p:sp>
        <p:nvSpPr>
          <p:cNvPr id="3" name="Content Placeholder 2">
            <a:extLst>
              <a:ext uri="{FF2B5EF4-FFF2-40B4-BE49-F238E27FC236}">
                <a16:creationId xmlns:a16="http://schemas.microsoft.com/office/drawing/2014/main" id="{E84E8855-7531-8518-65E6-4F00738E631C}"/>
              </a:ext>
            </a:extLst>
          </p:cNvPr>
          <p:cNvSpPr>
            <a:spLocks noGrp="1"/>
          </p:cNvSpPr>
          <p:nvPr>
            <p:ph idx="1"/>
          </p:nvPr>
        </p:nvSpPr>
        <p:spPr/>
        <p:txBody>
          <a:bodyPr/>
          <a:lstStyle/>
          <a:p>
            <a:r>
              <a:rPr lang="en-US" dirty="0"/>
              <a:t>We will be sharing document file in the chat. Please open it in the word processor you generally use. </a:t>
            </a:r>
          </a:p>
          <a:p>
            <a:pPr lvl="1"/>
            <a:r>
              <a:rPr lang="en-US" dirty="0"/>
              <a:t>If you attended the previous Summer Short webinar and still have the practice document, please open it now. </a:t>
            </a:r>
          </a:p>
          <a:p>
            <a:r>
              <a:rPr lang="en-US" dirty="0"/>
              <a:t>There are two URL links in the document. </a:t>
            </a:r>
          </a:p>
          <a:p>
            <a:r>
              <a:rPr lang="en-US" dirty="0"/>
              <a:t>Let’s create informative links!</a:t>
            </a:r>
          </a:p>
          <a:p>
            <a:pPr lvl="1"/>
            <a:r>
              <a:rPr lang="en-US" dirty="0"/>
              <a:t>Change the two URLS in the document to contain informative link text. </a:t>
            </a:r>
          </a:p>
          <a:p>
            <a:r>
              <a:rPr lang="en-US" dirty="0"/>
              <a:t>There you go! You have now made the document more accessible by informative hyperlinks.</a:t>
            </a:r>
          </a:p>
        </p:txBody>
      </p:sp>
      <p:sp>
        <p:nvSpPr>
          <p:cNvPr id="4" name="Slide Number Placeholder 3">
            <a:extLst>
              <a:ext uri="{FF2B5EF4-FFF2-40B4-BE49-F238E27FC236}">
                <a16:creationId xmlns:a16="http://schemas.microsoft.com/office/drawing/2014/main" id="{D6A9E4BC-9C46-C84F-C9F7-2068822BE718}"/>
              </a:ext>
            </a:extLst>
          </p:cNvPr>
          <p:cNvSpPr>
            <a:spLocks noGrp="1"/>
          </p:cNvSpPr>
          <p:nvPr>
            <p:ph type="sldNum" sz="quarter" idx="12"/>
          </p:nvPr>
        </p:nvSpPr>
        <p:spPr/>
        <p:txBody>
          <a:bodyPr/>
          <a:lstStyle/>
          <a:p>
            <a:fld id="{5B04349D-B87A-48FD-A359-6A04BC4FB981}" type="slidenum">
              <a:rPr lang="en-CA" smtClean="0"/>
              <a:t>5</a:t>
            </a:fld>
            <a:endParaRPr lang="en-CA" dirty="0"/>
          </a:p>
        </p:txBody>
      </p:sp>
    </p:spTree>
    <p:extLst>
      <p:ext uri="{BB962C8B-B14F-4D97-AF65-F5344CB8AC3E}">
        <p14:creationId xmlns:p14="http://schemas.microsoft.com/office/powerpoint/2010/main" val="5758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ADA49-62CA-E864-87B2-45211F5753D0}"/>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FCD6ACF4-9010-0206-C726-63787EE6B5F5}"/>
              </a:ext>
            </a:extLst>
          </p:cNvPr>
          <p:cNvSpPr>
            <a:spLocks noGrp="1"/>
          </p:cNvSpPr>
          <p:nvPr>
            <p:ph idx="1"/>
          </p:nvPr>
        </p:nvSpPr>
        <p:spPr/>
        <p:txBody>
          <a:bodyPr/>
          <a:lstStyle/>
          <a:p>
            <a:r>
              <a:rPr lang="en-US" dirty="0"/>
              <a:t>Thank you for attending the Accessible Libraries Summer Short webinar on hyperlinks. </a:t>
            </a:r>
          </a:p>
          <a:p>
            <a:r>
              <a:rPr lang="en-US" dirty="0"/>
              <a:t>Register for our next webinar in the Sumer Short series:</a:t>
            </a:r>
          </a:p>
          <a:p>
            <a:pPr lvl="1"/>
            <a:r>
              <a:rPr lang="en-US" b="1" dirty="0"/>
              <a:t>Creating Accessible Lists, Sept. 1st</a:t>
            </a:r>
            <a:endParaRPr lang="en-US" b="1" baseline="30000" dirty="0"/>
          </a:p>
          <a:p>
            <a:r>
              <a:rPr lang="en-US" dirty="0"/>
              <a:t>Questions? </a:t>
            </a:r>
          </a:p>
          <a:p>
            <a:pPr marL="0" indent="0">
              <a:buNone/>
            </a:pPr>
            <a:endParaRPr lang="en-US" b="1" baseline="30000" dirty="0"/>
          </a:p>
        </p:txBody>
      </p:sp>
      <p:sp>
        <p:nvSpPr>
          <p:cNvPr id="4" name="Slide Number Placeholder 3">
            <a:extLst>
              <a:ext uri="{FF2B5EF4-FFF2-40B4-BE49-F238E27FC236}">
                <a16:creationId xmlns:a16="http://schemas.microsoft.com/office/drawing/2014/main" id="{87DC7465-9B84-AEED-7D20-801140D233EC}"/>
              </a:ext>
            </a:extLst>
          </p:cNvPr>
          <p:cNvSpPr>
            <a:spLocks noGrp="1"/>
          </p:cNvSpPr>
          <p:nvPr>
            <p:ph type="sldNum" sz="quarter" idx="12"/>
          </p:nvPr>
        </p:nvSpPr>
        <p:spPr/>
        <p:txBody>
          <a:bodyPr/>
          <a:lstStyle/>
          <a:p>
            <a:fld id="{5B04349D-B87A-48FD-A359-6A04BC4FB981}" type="slidenum">
              <a:rPr lang="en-CA" smtClean="0"/>
              <a:t>6</a:t>
            </a:fld>
            <a:endParaRPr lang="en-CA" dirty="0"/>
          </a:p>
        </p:txBody>
      </p:sp>
    </p:spTree>
    <p:extLst>
      <p:ext uri="{BB962C8B-B14F-4D97-AF65-F5344CB8AC3E}">
        <p14:creationId xmlns:p14="http://schemas.microsoft.com/office/powerpoint/2010/main" val="3868669183"/>
      </p:ext>
    </p:extLst>
  </p:cSld>
  <p:clrMapOvr>
    <a:masterClrMapping/>
  </p:clrMapOvr>
</p:sld>
</file>

<file path=ppt/theme/theme1.xml><?xml version="1.0" encoding="utf-8"?>
<a:theme xmlns:a="http://schemas.openxmlformats.org/drawingml/2006/main" name="PLARC">
  <a:themeElements>
    <a:clrScheme name="PLARC">
      <a:dk1>
        <a:srgbClr val="000000"/>
      </a:dk1>
      <a:lt1>
        <a:srgbClr val="FFFFFF"/>
      </a:lt1>
      <a:dk2>
        <a:srgbClr val="000000"/>
      </a:dk2>
      <a:lt2>
        <a:srgbClr val="FFFFFF"/>
      </a:lt2>
      <a:accent1>
        <a:srgbClr val="D9790F"/>
      </a:accent1>
      <a:accent2>
        <a:srgbClr val="B23228"/>
      </a:accent2>
      <a:accent3>
        <a:srgbClr val="3464D0"/>
      </a:accent3>
      <a:accent4>
        <a:srgbClr val="E76618"/>
      </a:accent4>
      <a:accent5>
        <a:srgbClr val="C42F1A"/>
      </a:accent5>
      <a:accent6>
        <a:srgbClr val="86002D"/>
      </a:accent6>
      <a:hlink>
        <a:srgbClr val="E76618"/>
      </a:hlink>
      <a:folHlink>
        <a:srgbClr val="B2322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LARC" id="{A2C8BDEF-64C4-493A-A00F-244F6A5C3237}" vid="{6E2E34A0-FB87-49AF-B5C4-9913B8E299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220</TotalTime>
  <Words>518</Words>
  <Application>Microsoft Macintosh PowerPoint</Application>
  <PresentationFormat>Widescreen</PresentationFormat>
  <Paragraphs>43</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 3</vt:lpstr>
      <vt:lpstr>PLARC</vt:lpstr>
      <vt:lpstr>Summer Shorts: Accessible Hyperlinks</vt:lpstr>
      <vt:lpstr>Land Acknowledgment</vt:lpstr>
      <vt:lpstr>What is an Accessible Hyperlink?</vt:lpstr>
      <vt:lpstr>How to Create Accessible Hyperlinks?</vt:lpstr>
      <vt:lpstr>Now You Try!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Riane Lapaire</dc:creator>
  <cp:lastModifiedBy>Megan Sellmer</cp:lastModifiedBy>
  <cp:revision>13</cp:revision>
  <cp:lastPrinted>2022-08-04T16:29:45Z</cp:lastPrinted>
  <dcterms:created xsi:type="dcterms:W3CDTF">2021-10-18T19:45:14Z</dcterms:created>
  <dcterms:modified xsi:type="dcterms:W3CDTF">2022-08-15T16:05:48Z</dcterms:modified>
</cp:coreProperties>
</file>