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2" r:id="rId1"/>
  </p:sldMasterIdLst>
  <p:notesMasterIdLst>
    <p:notesMasterId r:id="rId8"/>
  </p:notesMasterIdLst>
  <p:sldIdLst>
    <p:sldId id="256" r:id="rId2"/>
    <p:sldId id="260" r:id="rId3"/>
    <p:sldId id="258" r:id="rId4"/>
    <p:sldId id="259"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024" autoAdjust="0"/>
    <p:restoredTop sz="71865"/>
  </p:normalViewPr>
  <p:slideViewPr>
    <p:cSldViewPr snapToGrid="0">
      <p:cViewPr varScale="1">
        <p:scale>
          <a:sx n="77" d="100"/>
          <a:sy n="77" d="100"/>
        </p:scale>
        <p:origin x="1144" y="18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C1BBFC-C0E3-425C-A80B-8B89DD75851A}" type="datetimeFigureOut">
              <a:rPr lang="en-CA" smtClean="0"/>
              <a:t>2022-09-01</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5BF1AE-9C4F-442E-84DE-4726CBC67FF0}" type="slidenum">
              <a:rPr lang="en-CA" smtClean="0"/>
              <a:t>‹#›</a:t>
            </a:fld>
            <a:endParaRPr lang="en-CA" dirty="0"/>
          </a:p>
        </p:txBody>
      </p:sp>
    </p:spTree>
    <p:extLst>
      <p:ext uri="{BB962C8B-B14F-4D97-AF65-F5344CB8AC3E}">
        <p14:creationId xmlns:p14="http://schemas.microsoft.com/office/powerpoint/2010/main" val="3241454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5"/>
          </p:nvPr>
        </p:nvSpPr>
        <p:spPr/>
        <p:txBody>
          <a:bodyPr/>
          <a:lstStyle/>
          <a:p>
            <a:fld id="{D55BF1AE-9C4F-442E-84DE-4726CBC67FF0}" type="slidenum">
              <a:rPr lang="en-CA" smtClean="0"/>
              <a:t>1</a:t>
            </a:fld>
            <a:endParaRPr lang="en-CA" dirty="0"/>
          </a:p>
        </p:txBody>
      </p:sp>
    </p:spTree>
    <p:extLst>
      <p:ext uri="{BB962C8B-B14F-4D97-AF65-F5344CB8AC3E}">
        <p14:creationId xmlns:p14="http://schemas.microsoft.com/office/powerpoint/2010/main" val="1989942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5BF1AE-9C4F-442E-84DE-4726CBC67FF0}" type="slidenum">
              <a:rPr lang="en-CA" smtClean="0"/>
              <a:t>2</a:t>
            </a:fld>
            <a:endParaRPr lang="en-CA" dirty="0"/>
          </a:p>
        </p:txBody>
      </p:sp>
    </p:spTree>
    <p:extLst>
      <p:ext uri="{BB962C8B-B14F-4D97-AF65-F5344CB8AC3E}">
        <p14:creationId xmlns:p14="http://schemas.microsoft.com/office/powerpoint/2010/main" val="3969116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5BF1AE-9C4F-442E-84DE-4726CBC67FF0}" type="slidenum">
              <a:rPr lang="en-CA" smtClean="0"/>
              <a:t>4</a:t>
            </a:fld>
            <a:endParaRPr lang="en-CA" dirty="0"/>
          </a:p>
        </p:txBody>
      </p:sp>
    </p:spTree>
    <p:extLst>
      <p:ext uri="{BB962C8B-B14F-4D97-AF65-F5344CB8AC3E}">
        <p14:creationId xmlns:p14="http://schemas.microsoft.com/office/powerpoint/2010/main" val="2848501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5BF1AE-9C4F-442E-84DE-4726CBC67FF0}" type="slidenum">
              <a:rPr lang="en-CA" smtClean="0"/>
              <a:t>5</a:t>
            </a:fld>
            <a:endParaRPr lang="en-CA" dirty="0"/>
          </a:p>
        </p:txBody>
      </p:sp>
    </p:spTree>
    <p:extLst>
      <p:ext uri="{BB962C8B-B14F-4D97-AF65-F5344CB8AC3E}">
        <p14:creationId xmlns:p14="http://schemas.microsoft.com/office/powerpoint/2010/main" val="1380750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5BF1AE-9C4F-442E-84DE-4726CBC67FF0}" type="slidenum">
              <a:rPr lang="en-CA" smtClean="0"/>
              <a:t>6</a:t>
            </a:fld>
            <a:endParaRPr lang="en-CA" dirty="0"/>
          </a:p>
        </p:txBody>
      </p:sp>
    </p:spTree>
    <p:extLst>
      <p:ext uri="{BB962C8B-B14F-4D97-AF65-F5344CB8AC3E}">
        <p14:creationId xmlns:p14="http://schemas.microsoft.com/office/powerpoint/2010/main" val="10715317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6D8AAF64-AFC3-4105-B2B5-C563B3124EC5}" type="datetime1">
              <a:rPr lang="en-CA" smtClean="0"/>
              <a:t>2022-09-01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pic>
        <p:nvPicPr>
          <p:cNvPr id="18" name="Picture 17">
            <a:extLst>
              <a:ext uri="{FF2B5EF4-FFF2-40B4-BE49-F238E27FC236}">
                <a16:creationId xmlns:a16="http://schemas.microsoft.com/office/drawing/2014/main" id="{8E199831-9995-40D6-99AF-96936AC08D0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31934" y="3227685"/>
            <a:ext cx="4363793" cy="4363793"/>
          </a:xfrm>
          <a:prstGeom prst="rect">
            <a:avLst/>
          </a:prstGeom>
        </p:spPr>
      </p:pic>
      <p:pic>
        <p:nvPicPr>
          <p:cNvPr id="9" name="Picture 8" descr="Government of Canada logo. &quot;Canada&quot; in black letters with a Canadian flag sitting above the final &quot;a&quot;.">
            <a:extLst>
              <a:ext uri="{FF2B5EF4-FFF2-40B4-BE49-F238E27FC236}">
                <a16:creationId xmlns:a16="http://schemas.microsoft.com/office/drawing/2014/main" id="{8535C6F2-B501-443B-D1C2-0AB189FE219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205" t="33856" r="53034" b="8761"/>
          <a:stretch/>
        </p:blipFill>
        <p:spPr>
          <a:xfrm>
            <a:off x="4504343" y="5759408"/>
            <a:ext cx="1319636" cy="422944"/>
          </a:xfrm>
          <a:prstGeom prst="rect">
            <a:avLst/>
          </a:prstGeom>
        </p:spPr>
      </p:pic>
    </p:spTree>
    <p:extLst>
      <p:ext uri="{BB962C8B-B14F-4D97-AF65-F5344CB8AC3E}">
        <p14:creationId xmlns:p14="http://schemas.microsoft.com/office/powerpoint/2010/main" val="3585885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4C9054-6EC5-40C9-AE60-A08E7EAA77E7}" type="datetime1">
              <a:rPr lang="en-CA" smtClean="0"/>
              <a:t>2022-09-01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122711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21EC10-9B96-4698-8F19-9AFF934D0052}" type="datetime1">
              <a:rPr lang="en-CA" smtClean="0"/>
              <a:t>2022-09-01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43449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C08E63-E965-4658-8000-A1E808DC6B7C}" type="datetime1">
              <a:rPr lang="en-CA" smtClean="0"/>
              <a:t>2022-09-01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2004232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D562D4-2594-4C4D-AE31-219E4129EF67}" type="datetime1">
              <a:rPr lang="en-CA" smtClean="0"/>
              <a:t>2022-09-01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44629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C06A62-C4CE-467D-8927-45109B3FB773}" type="datetime1">
              <a:rPr lang="en-CA" smtClean="0"/>
              <a:t>2022-09-01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4001667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25C12-EBD8-45FA-B665-E8D713425F02}" type="datetime1">
              <a:rPr lang="en-CA" smtClean="0"/>
              <a:t>2022-09-01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2324681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0D6B2D-67C1-44A4-BA57-54D4240AE12F}" type="datetime1">
              <a:rPr lang="en-CA" smtClean="0"/>
              <a:t>2022-09-01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122216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B91FB-5D51-078C-10B9-CBC4DA4D23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71A245-0CEC-DEBE-C2F7-F11C8CEA229A}"/>
              </a:ext>
            </a:extLst>
          </p:cNvPr>
          <p:cNvSpPr>
            <a:spLocks noGrp="1"/>
          </p:cNvSpPr>
          <p:nvPr>
            <p:ph type="dt" sz="half" idx="10"/>
          </p:nvPr>
        </p:nvSpPr>
        <p:spPr/>
        <p:txBody>
          <a:bodyPr/>
          <a:lstStyle/>
          <a:p>
            <a:fld id="{D37535B4-F6A2-4C78-A65C-094CB1AAD24C}" type="datetime1">
              <a:rPr lang="en-CA" smtClean="0"/>
              <a:t>2022-09-01</a:t>
            </a:fld>
            <a:endParaRPr lang="en-CA" dirty="0"/>
          </a:p>
        </p:txBody>
      </p:sp>
      <p:sp>
        <p:nvSpPr>
          <p:cNvPr id="4" name="Footer Placeholder 3">
            <a:extLst>
              <a:ext uri="{FF2B5EF4-FFF2-40B4-BE49-F238E27FC236}">
                <a16:creationId xmlns:a16="http://schemas.microsoft.com/office/drawing/2014/main" id="{B6DC8DA7-25CB-4AB6-2FB6-B447C45F741A}"/>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87DA5FCA-D0A6-4CB2-1EC2-22FCB24587DD}"/>
              </a:ext>
            </a:extLst>
          </p:cNvPr>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0219646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12812-9B93-E6D8-C9E9-780C772218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7E88F1-5358-E0F0-DDF0-6E8075F88732}"/>
              </a:ext>
            </a:extLst>
          </p:cNvPr>
          <p:cNvSpPr>
            <a:spLocks noGrp="1"/>
          </p:cNvSpPr>
          <p:nvPr>
            <p:ph type="dt" sz="half" idx="10"/>
          </p:nvPr>
        </p:nvSpPr>
        <p:spPr/>
        <p:txBody>
          <a:bodyPr/>
          <a:lstStyle/>
          <a:p>
            <a:fld id="{D37535B4-F6A2-4C78-A65C-094CB1AAD24C}" type="datetime1">
              <a:rPr lang="en-CA" smtClean="0"/>
              <a:t>2022-09-01</a:t>
            </a:fld>
            <a:endParaRPr lang="en-CA" dirty="0"/>
          </a:p>
        </p:txBody>
      </p:sp>
      <p:sp>
        <p:nvSpPr>
          <p:cNvPr id="4" name="Footer Placeholder 3">
            <a:extLst>
              <a:ext uri="{FF2B5EF4-FFF2-40B4-BE49-F238E27FC236}">
                <a16:creationId xmlns:a16="http://schemas.microsoft.com/office/drawing/2014/main" id="{875D093A-30D7-E265-B693-3193C0A7D447}"/>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86C12FB7-BCA6-F554-3090-0B63C9E4DA31}"/>
              </a:ext>
            </a:extLst>
          </p:cNvPr>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470164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6AAD1-3807-0EE4-5238-131AD7027C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7BF2F1-7C0F-A113-D2D2-AA7519E6DAC1}"/>
              </a:ext>
            </a:extLst>
          </p:cNvPr>
          <p:cNvSpPr>
            <a:spLocks noGrp="1"/>
          </p:cNvSpPr>
          <p:nvPr>
            <p:ph type="dt" sz="half" idx="10"/>
          </p:nvPr>
        </p:nvSpPr>
        <p:spPr/>
        <p:txBody>
          <a:bodyPr/>
          <a:lstStyle/>
          <a:p>
            <a:fld id="{D37535B4-F6A2-4C78-A65C-094CB1AAD24C}" type="datetime1">
              <a:rPr lang="en-CA" smtClean="0"/>
              <a:t>2022-09-01</a:t>
            </a:fld>
            <a:endParaRPr lang="en-CA" dirty="0"/>
          </a:p>
        </p:txBody>
      </p:sp>
      <p:sp>
        <p:nvSpPr>
          <p:cNvPr id="4" name="Footer Placeholder 3">
            <a:extLst>
              <a:ext uri="{FF2B5EF4-FFF2-40B4-BE49-F238E27FC236}">
                <a16:creationId xmlns:a16="http://schemas.microsoft.com/office/drawing/2014/main" id="{A54396B0-80C6-C118-76A3-B84D7D18134D}"/>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5F8D2028-35BE-3773-FE1C-A52AAE17B279}"/>
              </a:ext>
            </a:extLst>
          </p:cNvPr>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273906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459820-76AA-46A7-8687-EFCA7AD01F20}" type="datetime1">
              <a:rPr lang="en-CA" smtClean="0"/>
              <a:t>2022-09-01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730019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04EA5E-DE4A-4416-9943-40CB8F4E4E31}" type="datetime1">
              <a:rPr lang="en-CA" smtClean="0"/>
              <a:t>2022-09-01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142365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82781B-271E-4B62-85B1-E25062A9F9DA}" type="datetime1">
              <a:rPr lang="en-CA" smtClean="0"/>
              <a:t>2022-09-01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250432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84DA0C-2C25-4A7C-B6AA-9F2025B2772A}" type="datetime1">
              <a:rPr lang="en-CA" smtClean="0"/>
              <a:t>2022-09-01</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518167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0756D3-A273-47E7-A4DA-E4F21ED57F8B}" type="datetime1">
              <a:rPr lang="en-CA" smtClean="0"/>
              <a:t>2022-09-01</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922548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CF1260-6C28-43AB-9912-9606E6DAB530}" type="datetime1">
              <a:rPr lang="en-CA" smtClean="0"/>
              <a:t>2022-09-01</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715333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ECAF9B-A782-46AA-80B7-5DEB834CFE5B}" type="datetime1">
              <a:rPr lang="en-CA" smtClean="0"/>
              <a:t>2022-09-01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3686210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2E76DB-79AB-4919-A106-FF26DA370CF2}" type="datetime1">
              <a:rPr lang="en-CA" smtClean="0"/>
              <a:t>2022-09-01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B04349D-B87A-48FD-A359-6A04BC4FB981}" type="slidenum">
              <a:rPr lang="en-CA" smtClean="0"/>
              <a:t>‹#›</a:t>
            </a:fld>
            <a:endParaRPr lang="en-CA" dirty="0"/>
          </a:p>
        </p:txBody>
      </p:sp>
    </p:spTree>
    <p:extLst>
      <p:ext uri="{BB962C8B-B14F-4D97-AF65-F5344CB8AC3E}">
        <p14:creationId xmlns:p14="http://schemas.microsoft.com/office/powerpoint/2010/main" val="420152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7535B4-F6A2-4C78-A65C-094CB1AAD24C}" type="datetime1">
              <a:rPr lang="en-CA" smtClean="0"/>
              <a:t>2022-09-01</a:t>
            </a:fld>
            <a:endParaRPr lang="en-CA"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B04349D-B87A-48FD-A359-6A04BC4FB981}" type="slidenum">
              <a:rPr lang="en-CA" smtClean="0"/>
              <a:t>‹#›</a:t>
            </a:fld>
            <a:endParaRPr lang="en-CA" dirty="0"/>
          </a:p>
        </p:txBody>
      </p:sp>
    </p:spTree>
    <p:extLst>
      <p:ext uri="{BB962C8B-B14F-4D97-AF65-F5344CB8AC3E}">
        <p14:creationId xmlns:p14="http://schemas.microsoft.com/office/powerpoint/2010/main" val="365319643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 id="2147483780" r:id="rId18"/>
    <p:sldLayoutId id="2147483781" r:id="rId19"/>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8D27B-9CEB-451C-A68A-33F8391C7B59}"/>
              </a:ext>
            </a:extLst>
          </p:cNvPr>
          <p:cNvSpPr>
            <a:spLocks noGrp="1"/>
          </p:cNvSpPr>
          <p:nvPr>
            <p:ph type="ctrTitle"/>
          </p:nvPr>
        </p:nvSpPr>
        <p:spPr/>
        <p:txBody>
          <a:bodyPr/>
          <a:lstStyle/>
          <a:p>
            <a:r>
              <a:rPr lang="en-CA" dirty="0"/>
              <a:t>Summer Shorts: Lists</a:t>
            </a:r>
          </a:p>
        </p:txBody>
      </p:sp>
      <p:sp>
        <p:nvSpPr>
          <p:cNvPr id="3" name="Subtitle 2">
            <a:extLst>
              <a:ext uri="{FF2B5EF4-FFF2-40B4-BE49-F238E27FC236}">
                <a16:creationId xmlns:a16="http://schemas.microsoft.com/office/drawing/2014/main" id="{A02DAC6E-F952-4C92-9CAE-B0C6A87A72D4}"/>
              </a:ext>
            </a:extLst>
          </p:cNvPr>
          <p:cNvSpPr>
            <a:spLocks noGrp="1"/>
          </p:cNvSpPr>
          <p:nvPr>
            <p:ph type="subTitle" idx="1"/>
          </p:nvPr>
        </p:nvSpPr>
        <p:spPr/>
        <p:txBody>
          <a:bodyPr/>
          <a:lstStyle/>
          <a:p>
            <a:r>
              <a:rPr lang="en-CA" dirty="0">
                <a:solidFill>
                  <a:schemeClr val="tx1"/>
                </a:solidFill>
              </a:rPr>
              <a:t>Presented by </a:t>
            </a:r>
            <a:r>
              <a:rPr lang="en-CA" dirty="0" err="1">
                <a:solidFill>
                  <a:schemeClr val="tx1"/>
                </a:solidFill>
              </a:rPr>
              <a:t>Riane</a:t>
            </a:r>
            <a:r>
              <a:rPr lang="en-CA" dirty="0">
                <a:solidFill>
                  <a:schemeClr val="tx1"/>
                </a:solidFill>
              </a:rPr>
              <a:t> </a:t>
            </a:r>
            <a:r>
              <a:rPr lang="en-CA" dirty="0" err="1">
                <a:solidFill>
                  <a:schemeClr val="tx1"/>
                </a:solidFill>
              </a:rPr>
              <a:t>LaPaire</a:t>
            </a:r>
            <a:r>
              <a:rPr lang="en-CA" dirty="0">
                <a:solidFill>
                  <a:schemeClr val="tx1"/>
                </a:solidFill>
              </a:rPr>
              <a:t>, Patrick Bouchard, and Megan </a:t>
            </a:r>
            <a:r>
              <a:rPr lang="en-CA" dirty="0" err="1">
                <a:solidFill>
                  <a:schemeClr val="tx1"/>
                </a:solidFill>
              </a:rPr>
              <a:t>Sellmer</a:t>
            </a:r>
            <a:endParaRPr lang="en-CA" dirty="0">
              <a:solidFill>
                <a:schemeClr val="tx1"/>
              </a:solidFill>
            </a:endParaRPr>
          </a:p>
        </p:txBody>
      </p:sp>
    </p:spTree>
    <p:extLst>
      <p:ext uri="{BB962C8B-B14F-4D97-AF65-F5344CB8AC3E}">
        <p14:creationId xmlns:p14="http://schemas.microsoft.com/office/powerpoint/2010/main" val="2641586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42984-7ADC-A75F-DB82-8D2EF5DA3045}"/>
              </a:ext>
            </a:extLst>
          </p:cNvPr>
          <p:cNvSpPr>
            <a:spLocks noGrp="1"/>
          </p:cNvSpPr>
          <p:nvPr>
            <p:ph type="title"/>
          </p:nvPr>
        </p:nvSpPr>
        <p:spPr/>
        <p:txBody>
          <a:bodyPr/>
          <a:lstStyle/>
          <a:p>
            <a:r>
              <a:rPr lang="en-US" dirty="0"/>
              <a:t>Land Acknowledgment</a:t>
            </a:r>
          </a:p>
        </p:txBody>
      </p:sp>
      <p:sp>
        <p:nvSpPr>
          <p:cNvPr id="3" name="Content Placeholder 2">
            <a:extLst>
              <a:ext uri="{FF2B5EF4-FFF2-40B4-BE49-F238E27FC236}">
                <a16:creationId xmlns:a16="http://schemas.microsoft.com/office/drawing/2014/main" id="{B3FDD84D-D929-DAA9-AE68-1D95E19C0F9E}"/>
              </a:ext>
            </a:extLst>
          </p:cNvPr>
          <p:cNvSpPr>
            <a:spLocks noGrp="1"/>
          </p:cNvSpPr>
          <p:nvPr>
            <p:ph idx="1"/>
          </p:nvPr>
        </p:nvSpPr>
        <p:spPr/>
        <p:txBody>
          <a:bodyPr>
            <a:normAutofit lnSpcReduction="10000"/>
          </a:bodyPr>
          <a:lstStyle/>
          <a:p>
            <a:pPr marL="0" indent="0">
              <a:buNone/>
            </a:pPr>
            <a:r>
              <a:rPr lang="en-US" sz="2800" dirty="0"/>
              <a:t>“Our presenters today come from across this land, living and working in what we now know as Canada. We respect and affirm the inherent and Treaty Rights of all Indigenous Peoples and will continue to honour the commitments to self-determination and sovereignty we have made to Indigenous Nations and Peoples. We respectfully ask for you all to take a moment to acknowledge the lands on which you reside.”</a:t>
            </a:r>
          </a:p>
          <a:p>
            <a:endParaRPr lang="en-US" dirty="0"/>
          </a:p>
        </p:txBody>
      </p:sp>
      <p:sp>
        <p:nvSpPr>
          <p:cNvPr id="4" name="Slide Number Placeholder 3">
            <a:extLst>
              <a:ext uri="{FF2B5EF4-FFF2-40B4-BE49-F238E27FC236}">
                <a16:creationId xmlns:a16="http://schemas.microsoft.com/office/drawing/2014/main" id="{7FD4698B-6ECB-E85E-F3F5-2EF13C00B409}"/>
              </a:ext>
            </a:extLst>
          </p:cNvPr>
          <p:cNvSpPr>
            <a:spLocks noGrp="1"/>
          </p:cNvSpPr>
          <p:nvPr>
            <p:ph type="sldNum" sz="quarter" idx="12"/>
          </p:nvPr>
        </p:nvSpPr>
        <p:spPr/>
        <p:txBody>
          <a:bodyPr/>
          <a:lstStyle/>
          <a:p>
            <a:fld id="{5B04349D-B87A-48FD-A359-6A04BC4FB981}" type="slidenum">
              <a:rPr lang="en-CA" smtClean="0"/>
              <a:t>2</a:t>
            </a:fld>
            <a:endParaRPr lang="en-CA" dirty="0"/>
          </a:p>
        </p:txBody>
      </p:sp>
    </p:spTree>
    <p:extLst>
      <p:ext uri="{BB962C8B-B14F-4D97-AF65-F5344CB8AC3E}">
        <p14:creationId xmlns:p14="http://schemas.microsoft.com/office/powerpoint/2010/main" val="3661833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02DD9-1F74-8066-692F-DAA50E52EC44}"/>
              </a:ext>
            </a:extLst>
          </p:cNvPr>
          <p:cNvSpPr>
            <a:spLocks noGrp="1"/>
          </p:cNvSpPr>
          <p:nvPr>
            <p:ph type="title"/>
          </p:nvPr>
        </p:nvSpPr>
        <p:spPr/>
        <p:txBody>
          <a:bodyPr/>
          <a:lstStyle/>
          <a:p>
            <a:r>
              <a:rPr lang="en-US" dirty="0"/>
              <a:t>What are Accessible Lists?</a:t>
            </a:r>
          </a:p>
        </p:txBody>
      </p:sp>
      <p:sp>
        <p:nvSpPr>
          <p:cNvPr id="3" name="Content Placeholder 2">
            <a:extLst>
              <a:ext uri="{FF2B5EF4-FFF2-40B4-BE49-F238E27FC236}">
                <a16:creationId xmlns:a16="http://schemas.microsoft.com/office/drawing/2014/main" id="{37F73256-F67B-1F1A-5A62-FFB90970D48D}"/>
              </a:ext>
            </a:extLst>
          </p:cNvPr>
          <p:cNvSpPr>
            <a:spLocks noGrp="1"/>
          </p:cNvSpPr>
          <p:nvPr>
            <p:ph idx="1"/>
          </p:nvPr>
        </p:nvSpPr>
        <p:spPr/>
        <p:txBody>
          <a:bodyPr/>
          <a:lstStyle/>
          <a:p>
            <a:pPr lvl="0"/>
            <a:r>
              <a:rPr lang="en-CA" dirty="0"/>
              <a:t>What is a list?</a:t>
            </a:r>
          </a:p>
          <a:p>
            <a:pPr lvl="1"/>
            <a:r>
              <a:rPr lang="en-CA" dirty="0"/>
              <a:t>Lists organize information in your document. </a:t>
            </a:r>
          </a:p>
          <a:p>
            <a:pPr lvl="1"/>
            <a:r>
              <a:rPr lang="en-CA" dirty="0"/>
              <a:t>Lists are either unordered (Bullets) or ordered (Numbering). </a:t>
            </a:r>
          </a:p>
          <a:p>
            <a:pPr lvl="0"/>
            <a:r>
              <a:rPr lang="en-CA" dirty="0"/>
              <a:t>Why are lists important?</a:t>
            </a:r>
          </a:p>
          <a:p>
            <a:pPr lvl="1"/>
            <a:r>
              <a:rPr lang="en-CA" dirty="0"/>
              <a:t>Correctly formatted lists are important for all users, especially those with print disabilities, so the information is organized and easy to read. </a:t>
            </a:r>
          </a:p>
          <a:p>
            <a:pPr lvl="1"/>
            <a:r>
              <a:rPr lang="en-CA" dirty="0"/>
              <a:t>For screen reader users, the information will be presented as a list that can be navigated to and within and read as a list of items rather than in paragraph form.</a:t>
            </a:r>
          </a:p>
        </p:txBody>
      </p:sp>
      <p:sp>
        <p:nvSpPr>
          <p:cNvPr id="4" name="Slide Number Placeholder 3">
            <a:extLst>
              <a:ext uri="{FF2B5EF4-FFF2-40B4-BE49-F238E27FC236}">
                <a16:creationId xmlns:a16="http://schemas.microsoft.com/office/drawing/2014/main" id="{A0BA5B41-C486-3920-E9C9-BE5CC64EC347}"/>
              </a:ext>
            </a:extLst>
          </p:cNvPr>
          <p:cNvSpPr>
            <a:spLocks noGrp="1"/>
          </p:cNvSpPr>
          <p:nvPr>
            <p:ph type="sldNum" sz="quarter" idx="12"/>
          </p:nvPr>
        </p:nvSpPr>
        <p:spPr/>
        <p:txBody>
          <a:bodyPr/>
          <a:lstStyle/>
          <a:p>
            <a:fld id="{5B04349D-B87A-48FD-A359-6A04BC4FB981}" type="slidenum">
              <a:rPr lang="en-CA" smtClean="0"/>
              <a:t>3</a:t>
            </a:fld>
            <a:endParaRPr lang="en-CA" dirty="0"/>
          </a:p>
        </p:txBody>
      </p:sp>
    </p:spTree>
    <p:extLst>
      <p:ext uri="{BB962C8B-B14F-4D97-AF65-F5344CB8AC3E}">
        <p14:creationId xmlns:p14="http://schemas.microsoft.com/office/powerpoint/2010/main" val="3193246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1B736-9B50-B909-6B78-7807E1533F8A}"/>
              </a:ext>
            </a:extLst>
          </p:cNvPr>
          <p:cNvSpPr>
            <a:spLocks noGrp="1"/>
          </p:cNvSpPr>
          <p:nvPr>
            <p:ph type="title"/>
          </p:nvPr>
        </p:nvSpPr>
        <p:spPr/>
        <p:txBody>
          <a:bodyPr/>
          <a:lstStyle/>
          <a:p>
            <a:r>
              <a:rPr lang="en-US" dirty="0"/>
              <a:t>How to Create Accessible Lists?</a:t>
            </a:r>
          </a:p>
        </p:txBody>
      </p:sp>
      <p:sp>
        <p:nvSpPr>
          <p:cNvPr id="3" name="Content Placeholder 2">
            <a:extLst>
              <a:ext uri="{FF2B5EF4-FFF2-40B4-BE49-F238E27FC236}">
                <a16:creationId xmlns:a16="http://schemas.microsoft.com/office/drawing/2014/main" id="{B37A8DE3-B30F-50F3-2D82-ED17D1DD4E17}"/>
              </a:ext>
            </a:extLst>
          </p:cNvPr>
          <p:cNvSpPr>
            <a:spLocks noGrp="1"/>
          </p:cNvSpPr>
          <p:nvPr>
            <p:ph idx="1"/>
          </p:nvPr>
        </p:nvSpPr>
        <p:spPr>
          <a:xfrm>
            <a:off x="677334" y="2160589"/>
            <a:ext cx="8596668" cy="4401576"/>
          </a:xfrm>
        </p:spPr>
        <p:txBody>
          <a:bodyPr>
            <a:normAutofit lnSpcReduction="10000"/>
          </a:bodyPr>
          <a:lstStyle/>
          <a:p>
            <a:r>
              <a:rPr lang="en-CA" dirty="0"/>
              <a:t>Creating Accessible Lists</a:t>
            </a:r>
          </a:p>
          <a:p>
            <a:pPr lvl="1"/>
            <a:r>
              <a:rPr lang="en-US" dirty="0"/>
              <a:t>When you make lists in your document use the direct formatting list options. Don’t make lists with manually typed characters like dashes, numbers, asterisks, or graphics.</a:t>
            </a:r>
          </a:p>
          <a:p>
            <a:pPr lvl="1"/>
            <a:r>
              <a:rPr lang="en-US" dirty="0"/>
              <a:t>If you have a multi-leveled or nested list, then we recommend using the ordered list formatting.</a:t>
            </a:r>
            <a:endParaRPr lang="en-CA" dirty="0"/>
          </a:p>
          <a:p>
            <a:r>
              <a:rPr lang="en-CA" dirty="0"/>
              <a:t>How to add lists to your document. </a:t>
            </a:r>
          </a:p>
          <a:p>
            <a:pPr lvl="1"/>
            <a:r>
              <a:rPr lang="en-CA" dirty="0"/>
              <a:t>Word: In the home toolbar &gt; Select the button “Bullets,” “Numbering,” or “Multilevel Lists.”</a:t>
            </a:r>
          </a:p>
          <a:p>
            <a:pPr lvl="1"/>
            <a:r>
              <a:rPr lang="en-CA" dirty="0"/>
              <a:t>Pages: In the formatting side bar &gt; Select an option from the “Bullets &amp; Lists” dropdown menu. </a:t>
            </a:r>
          </a:p>
          <a:p>
            <a:pPr lvl="1"/>
            <a:r>
              <a:rPr lang="en-CA" dirty="0"/>
              <a:t>Google Docs: In the main toolbar &gt; Select the button “Bullet lists” or “Numbered lists.”</a:t>
            </a:r>
          </a:p>
          <a:p>
            <a:pPr lvl="1"/>
            <a:r>
              <a:rPr lang="en-CA" dirty="0"/>
              <a:t>LibreOffice: In the formatting toolbar &gt; Select the button “Bullets On/Off” or “Numbering On/Off.”</a:t>
            </a:r>
          </a:p>
          <a:p>
            <a:pPr lvl="1"/>
            <a:endParaRPr lang="en-CA" dirty="0"/>
          </a:p>
          <a:p>
            <a:endParaRPr lang="en-CA" dirty="0"/>
          </a:p>
          <a:p>
            <a:pPr lvl="1"/>
            <a:endParaRPr lang="en-CA" dirty="0"/>
          </a:p>
        </p:txBody>
      </p:sp>
      <p:sp>
        <p:nvSpPr>
          <p:cNvPr id="4" name="Slide Number Placeholder 3">
            <a:extLst>
              <a:ext uri="{FF2B5EF4-FFF2-40B4-BE49-F238E27FC236}">
                <a16:creationId xmlns:a16="http://schemas.microsoft.com/office/drawing/2014/main" id="{0705CDF9-6AEE-98D2-6008-1598F41F5571}"/>
              </a:ext>
            </a:extLst>
          </p:cNvPr>
          <p:cNvSpPr>
            <a:spLocks noGrp="1"/>
          </p:cNvSpPr>
          <p:nvPr>
            <p:ph type="sldNum" sz="quarter" idx="12"/>
          </p:nvPr>
        </p:nvSpPr>
        <p:spPr/>
        <p:txBody>
          <a:bodyPr/>
          <a:lstStyle/>
          <a:p>
            <a:fld id="{5B04349D-B87A-48FD-A359-6A04BC4FB981}" type="slidenum">
              <a:rPr lang="en-CA" smtClean="0"/>
              <a:t>4</a:t>
            </a:fld>
            <a:endParaRPr lang="en-CA" dirty="0"/>
          </a:p>
        </p:txBody>
      </p:sp>
    </p:spTree>
    <p:extLst>
      <p:ext uri="{BB962C8B-B14F-4D97-AF65-F5344CB8AC3E}">
        <p14:creationId xmlns:p14="http://schemas.microsoft.com/office/powerpoint/2010/main" val="427534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BA061-D2B2-78CF-C10C-61A8E93FB2FE}"/>
              </a:ext>
            </a:extLst>
          </p:cNvPr>
          <p:cNvSpPr>
            <a:spLocks noGrp="1"/>
          </p:cNvSpPr>
          <p:nvPr>
            <p:ph type="title"/>
          </p:nvPr>
        </p:nvSpPr>
        <p:spPr/>
        <p:txBody>
          <a:bodyPr/>
          <a:lstStyle/>
          <a:p>
            <a:r>
              <a:rPr lang="en-US" dirty="0"/>
              <a:t>Now You Try!</a:t>
            </a:r>
          </a:p>
        </p:txBody>
      </p:sp>
      <p:sp>
        <p:nvSpPr>
          <p:cNvPr id="3" name="Content Placeholder 2">
            <a:extLst>
              <a:ext uri="{FF2B5EF4-FFF2-40B4-BE49-F238E27FC236}">
                <a16:creationId xmlns:a16="http://schemas.microsoft.com/office/drawing/2014/main" id="{E84E8855-7531-8518-65E6-4F00738E631C}"/>
              </a:ext>
            </a:extLst>
          </p:cNvPr>
          <p:cNvSpPr>
            <a:spLocks noGrp="1"/>
          </p:cNvSpPr>
          <p:nvPr>
            <p:ph idx="1"/>
          </p:nvPr>
        </p:nvSpPr>
        <p:spPr/>
        <p:txBody>
          <a:bodyPr/>
          <a:lstStyle/>
          <a:p>
            <a:r>
              <a:rPr lang="en-US" dirty="0"/>
              <a:t>We will be sharing document file in the chat. Please open it in the word processor you generally use. </a:t>
            </a:r>
          </a:p>
          <a:p>
            <a:r>
              <a:rPr lang="en-US" dirty="0"/>
              <a:t>Let’s create a list using the overdue fine information. </a:t>
            </a:r>
          </a:p>
          <a:p>
            <a:r>
              <a:rPr lang="en-US" dirty="0"/>
              <a:t>There you go! You have now made the document more accessible by adding a  list.</a:t>
            </a:r>
          </a:p>
        </p:txBody>
      </p:sp>
      <p:sp>
        <p:nvSpPr>
          <p:cNvPr id="4" name="Slide Number Placeholder 3">
            <a:extLst>
              <a:ext uri="{FF2B5EF4-FFF2-40B4-BE49-F238E27FC236}">
                <a16:creationId xmlns:a16="http://schemas.microsoft.com/office/drawing/2014/main" id="{D6A9E4BC-9C46-C84F-C9F7-2068822BE718}"/>
              </a:ext>
            </a:extLst>
          </p:cNvPr>
          <p:cNvSpPr>
            <a:spLocks noGrp="1"/>
          </p:cNvSpPr>
          <p:nvPr>
            <p:ph type="sldNum" sz="quarter" idx="12"/>
          </p:nvPr>
        </p:nvSpPr>
        <p:spPr/>
        <p:txBody>
          <a:bodyPr/>
          <a:lstStyle/>
          <a:p>
            <a:fld id="{5B04349D-B87A-48FD-A359-6A04BC4FB981}" type="slidenum">
              <a:rPr lang="en-CA" smtClean="0"/>
              <a:t>5</a:t>
            </a:fld>
            <a:endParaRPr lang="en-CA" dirty="0"/>
          </a:p>
        </p:txBody>
      </p:sp>
    </p:spTree>
    <p:extLst>
      <p:ext uri="{BB962C8B-B14F-4D97-AF65-F5344CB8AC3E}">
        <p14:creationId xmlns:p14="http://schemas.microsoft.com/office/powerpoint/2010/main" val="5758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ADA49-62CA-E864-87B2-45211F5753D0}"/>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FCD6ACF4-9010-0206-C726-63787EE6B5F5}"/>
              </a:ext>
            </a:extLst>
          </p:cNvPr>
          <p:cNvSpPr>
            <a:spLocks noGrp="1"/>
          </p:cNvSpPr>
          <p:nvPr>
            <p:ph idx="1"/>
          </p:nvPr>
        </p:nvSpPr>
        <p:spPr/>
        <p:txBody>
          <a:bodyPr/>
          <a:lstStyle/>
          <a:p>
            <a:r>
              <a:rPr lang="en-US" dirty="0"/>
              <a:t>Thank you for attending the Accessible Libraries Summer Short webinar on creating accessible lists. </a:t>
            </a:r>
          </a:p>
          <a:p>
            <a:r>
              <a:rPr lang="en-US" dirty="0"/>
              <a:t>Please register for our next webinar in the Sumer Short series:</a:t>
            </a:r>
          </a:p>
          <a:p>
            <a:pPr lvl="1"/>
            <a:r>
              <a:rPr lang="en-US" b="1" dirty="0"/>
              <a:t>Font Attributes, Sept. 15</a:t>
            </a:r>
            <a:r>
              <a:rPr lang="en-US" b="1" baseline="30000" dirty="0"/>
              <a:t>th</a:t>
            </a:r>
            <a:r>
              <a:rPr lang="en-US" b="1" dirty="0"/>
              <a:t> </a:t>
            </a:r>
            <a:endParaRPr lang="en-US" b="1" baseline="30000" dirty="0"/>
          </a:p>
          <a:p>
            <a:r>
              <a:rPr lang="en-US" dirty="0"/>
              <a:t>Questions? </a:t>
            </a:r>
          </a:p>
          <a:p>
            <a:pPr marL="0" indent="0">
              <a:buNone/>
            </a:pPr>
            <a:endParaRPr lang="en-US" b="1" baseline="30000" dirty="0"/>
          </a:p>
        </p:txBody>
      </p:sp>
      <p:sp>
        <p:nvSpPr>
          <p:cNvPr id="4" name="Slide Number Placeholder 3">
            <a:extLst>
              <a:ext uri="{FF2B5EF4-FFF2-40B4-BE49-F238E27FC236}">
                <a16:creationId xmlns:a16="http://schemas.microsoft.com/office/drawing/2014/main" id="{87DC7465-9B84-AEED-7D20-801140D233EC}"/>
              </a:ext>
            </a:extLst>
          </p:cNvPr>
          <p:cNvSpPr>
            <a:spLocks noGrp="1"/>
          </p:cNvSpPr>
          <p:nvPr>
            <p:ph type="sldNum" sz="quarter" idx="12"/>
          </p:nvPr>
        </p:nvSpPr>
        <p:spPr/>
        <p:txBody>
          <a:bodyPr/>
          <a:lstStyle/>
          <a:p>
            <a:fld id="{5B04349D-B87A-48FD-A359-6A04BC4FB981}" type="slidenum">
              <a:rPr lang="en-CA" smtClean="0"/>
              <a:t>6</a:t>
            </a:fld>
            <a:endParaRPr lang="en-CA" dirty="0"/>
          </a:p>
        </p:txBody>
      </p:sp>
    </p:spTree>
    <p:extLst>
      <p:ext uri="{BB962C8B-B14F-4D97-AF65-F5344CB8AC3E}">
        <p14:creationId xmlns:p14="http://schemas.microsoft.com/office/powerpoint/2010/main" val="3868669183"/>
      </p:ext>
    </p:extLst>
  </p:cSld>
  <p:clrMapOvr>
    <a:masterClrMapping/>
  </p:clrMapOvr>
</p:sld>
</file>

<file path=ppt/theme/theme1.xml><?xml version="1.0" encoding="utf-8"?>
<a:theme xmlns:a="http://schemas.openxmlformats.org/drawingml/2006/main" name="PLARC">
  <a:themeElements>
    <a:clrScheme name="PLARC">
      <a:dk1>
        <a:srgbClr val="000000"/>
      </a:dk1>
      <a:lt1>
        <a:srgbClr val="FFFFFF"/>
      </a:lt1>
      <a:dk2>
        <a:srgbClr val="000000"/>
      </a:dk2>
      <a:lt2>
        <a:srgbClr val="FFFFFF"/>
      </a:lt2>
      <a:accent1>
        <a:srgbClr val="D9790F"/>
      </a:accent1>
      <a:accent2>
        <a:srgbClr val="B23228"/>
      </a:accent2>
      <a:accent3>
        <a:srgbClr val="3464D0"/>
      </a:accent3>
      <a:accent4>
        <a:srgbClr val="E76618"/>
      </a:accent4>
      <a:accent5>
        <a:srgbClr val="C42F1A"/>
      </a:accent5>
      <a:accent6>
        <a:srgbClr val="86002D"/>
      </a:accent6>
      <a:hlink>
        <a:srgbClr val="E76618"/>
      </a:hlink>
      <a:folHlink>
        <a:srgbClr val="B2322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LARC" id="{A2C8BDEF-64C4-493A-A00F-244F6A5C3237}" vid="{6E2E34A0-FB87-49AF-B5C4-9913B8E299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462</TotalTime>
  <Words>431</Words>
  <Application>Microsoft Macintosh PowerPoint</Application>
  <PresentationFormat>Widescreen</PresentationFormat>
  <Paragraphs>40</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 3</vt:lpstr>
      <vt:lpstr>PLARC</vt:lpstr>
      <vt:lpstr>Summer Shorts: Lists</vt:lpstr>
      <vt:lpstr>Land Acknowledgment</vt:lpstr>
      <vt:lpstr>What are Accessible Lists?</vt:lpstr>
      <vt:lpstr>How to Create Accessible Lists?</vt:lpstr>
      <vt:lpstr>Now You Try!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Riane Lapaire</dc:creator>
  <cp:lastModifiedBy>Megan Sellmer</cp:lastModifiedBy>
  <cp:revision>26</cp:revision>
  <cp:lastPrinted>2022-08-04T16:29:45Z</cp:lastPrinted>
  <dcterms:created xsi:type="dcterms:W3CDTF">2021-10-18T19:45:14Z</dcterms:created>
  <dcterms:modified xsi:type="dcterms:W3CDTF">2022-09-01T16:38:45Z</dcterms:modified>
</cp:coreProperties>
</file>