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2" r:id="rId1"/>
  </p:sldMasterIdLst>
  <p:notesMasterIdLst>
    <p:notesMasterId r:id="rId21"/>
  </p:notesMasterIdLst>
  <p:sldIdLst>
    <p:sldId id="256" r:id="rId2"/>
    <p:sldId id="260" r:id="rId3"/>
    <p:sldId id="259" r:id="rId4"/>
    <p:sldId id="262" r:id="rId5"/>
    <p:sldId id="267" r:id="rId6"/>
    <p:sldId id="263" r:id="rId7"/>
    <p:sldId id="272" r:id="rId8"/>
    <p:sldId id="276" r:id="rId9"/>
    <p:sldId id="268" r:id="rId10"/>
    <p:sldId id="274" r:id="rId11"/>
    <p:sldId id="264" r:id="rId12"/>
    <p:sldId id="275" r:id="rId13"/>
    <p:sldId id="270" r:id="rId14"/>
    <p:sldId id="271" r:id="rId15"/>
    <p:sldId id="278" r:id="rId16"/>
    <p:sldId id="261" r:id="rId17"/>
    <p:sldId id="266" r:id="rId18"/>
    <p:sldId id="273" r:id="rId19"/>
    <p:sldId id="277"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080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038" autoAdjust="0"/>
    <p:restoredTop sz="70304"/>
  </p:normalViewPr>
  <p:slideViewPr>
    <p:cSldViewPr snapToGrid="0">
      <p:cViewPr varScale="1">
        <p:scale>
          <a:sx n="82" d="100"/>
          <a:sy n="82" d="100"/>
        </p:scale>
        <p:origin x="168" y="26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C1BBFC-C0E3-425C-A80B-8B89DD75851A}" type="datetimeFigureOut">
              <a:rPr lang="en-CA" smtClean="0"/>
              <a:t>2023-03-14</a:t>
            </a:fld>
            <a:endParaRPr lang="en-CA"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5BF1AE-9C4F-442E-84DE-4726CBC67FF0}" type="slidenum">
              <a:rPr lang="en-CA" smtClean="0"/>
              <a:t>‹#›</a:t>
            </a:fld>
            <a:endParaRPr lang="en-CA" dirty="0"/>
          </a:p>
        </p:txBody>
      </p:sp>
    </p:spTree>
    <p:extLst>
      <p:ext uri="{BB962C8B-B14F-4D97-AF65-F5344CB8AC3E}">
        <p14:creationId xmlns:p14="http://schemas.microsoft.com/office/powerpoint/2010/main" val="3241454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everyone! Thank you so much for attending our first Creating Accessible Presentations webinar – Getting Started.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My name is Megan Sellmer. I am the Web and Usability Assistant at the National Network for Equitable Library Services, NNELS and am part of the Public Library Accessibility Resource Centre (PLARC) project. Joining me today is…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This webinar series focuses on creating accessible presentation slides, not how to present them accessibly. This means over the next month, we’ll discuss formatting font and how to add alt text to images and not how to speak or conduct yourself during the presentation.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 few housekeeping notes before we get started. This presentation will be recorded and live-streamed on the PLARC YouTube Channel. And we have enabled the built-in Zoom captions. There will be a question period at the end of the presentation. Please limit the use of the chat for questions, as excessive chat notifications can be distracting for screen reader users. The recording will be stopped before the question period.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Let’s get started! </a:t>
            </a:r>
          </a:p>
        </p:txBody>
      </p:sp>
      <p:sp>
        <p:nvSpPr>
          <p:cNvPr id="4" name="Slide Number Placeholder 3"/>
          <p:cNvSpPr>
            <a:spLocks noGrp="1"/>
          </p:cNvSpPr>
          <p:nvPr>
            <p:ph type="sldNum" sz="quarter" idx="5"/>
          </p:nvPr>
        </p:nvSpPr>
        <p:spPr/>
        <p:txBody>
          <a:bodyPr/>
          <a:lstStyle/>
          <a:p>
            <a:fld id="{D55BF1AE-9C4F-442E-84DE-4726CBC67FF0}" type="slidenum">
              <a:rPr lang="en-CA" smtClean="0"/>
              <a:t>1</a:t>
            </a:fld>
            <a:endParaRPr lang="en-CA" dirty="0"/>
          </a:p>
        </p:txBody>
      </p:sp>
    </p:spTree>
    <p:extLst>
      <p:ext uri="{BB962C8B-B14F-4D97-AF65-F5344CB8AC3E}">
        <p14:creationId xmlns:p14="http://schemas.microsoft.com/office/powerpoint/2010/main" val="19899420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solidFill>
                  <a:srgbClr val="000000"/>
                </a:solidFill>
                <a:effectLst/>
                <a:latin typeface="Helvetica Neue" panose="02000503000000020004" pitchFamily="2" charset="0"/>
              </a:rPr>
              <a:t>These are just their experiences and do not speak for all people with disabilities, but there are some commonalities that we can use to make great documents/presentations.</a:t>
            </a:r>
            <a:endParaRPr lang="en-CA" sz="1200" dirty="0"/>
          </a:p>
          <a:p>
            <a:endParaRPr lang="en-CA" dirty="0"/>
          </a:p>
        </p:txBody>
      </p:sp>
      <p:sp>
        <p:nvSpPr>
          <p:cNvPr id="4" name="Slide Number Placeholder 3"/>
          <p:cNvSpPr>
            <a:spLocks noGrp="1"/>
          </p:cNvSpPr>
          <p:nvPr>
            <p:ph type="sldNum" sz="quarter" idx="5"/>
          </p:nvPr>
        </p:nvSpPr>
        <p:spPr/>
        <p:txBody>
          <a:bodyPr/>
          <a:lstStyle/>
          <a:p>
            <a:fld id="{D55BF1AE-9C4F-442E-84DE-4726CBC67FF0}" type="slidenum">
              <a:rPr lang="en-CA" smtClean="0"/>
              <a:t>10</a:t>
            </a:fld>
            <a:endParaRPr lang="en-CA" dirty="0"/>
          </a:p>
        </p:txBody>
      </p:sp>
    </p:spTree>
    <p:extLst>
      <p:ext uri="{BB962C8B-B14F-4D97-AF65-F5344CB8AC3E}">
        <p14:creationId xmlns:p14="http://schemas.microsoft.com/office/powerpoint/2010/main" val="13330467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Explain the difference between person-first and identity-first language. </a:t>
            </a:r>
          </a:p>
          <a:p>
            <a:pPr marL="171450" indent="-171450">
              <a:buFont typeface="Arial" panose="020B0604020202020204" pitchFamily="34" charset="0"/>
              <a:buChar char="•"/>
            </a:pPr>
            <a:r>
              <a:rPr lang="en-CA" dirty="0"/>
              <a:t>Accessible Libraries use person-first language, as does the Government of Canada. </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D55BF1AE-9C4F-442E-84DE-4726CBC67FF0}" type="slidenum">
              <a:rPr lang="en-CA" smtClean="0"/>
              <a:t>11</a:t>
            </a:fld>
            <a:endParaRPr lang="en-CA" dirty="0"/>
          </a:p>
        </p:txBody>
      </p:sp>
    </p:spTree>
    <p:extLst>
      <p:ext uri="{BB962C8B-B14F-4D97-AF65-F5344CB8AC3E}">
        <p14:creationId xmlns:p14="http://schemas.microsoft.com/office/powerpoint/2010/main" val="23732218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Defining the language: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You don’t need to define the language of singular words or very short phrases. For example, in the sentence “she had déjà vu,” you don’t need to define the language of “déjà vu.”</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However, if you have a larger chunk of text, say one or more sentences in a different language, you should define the language of that text.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For PowerPoint - you can also click on the default language at the bottom-left of the presentation window &gt; Choose language.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Note: you can only define the language of the entire presentation in Keynote.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CA" dirty="0"/>
          </a:p>
        </p:txBody>
      </p:sp>
      <p:sp>
        <p:nvSpPr>
          <p:cNvPr id="4" name="Slide Number Placeholder 3"/>
          <p:cNvSpPr>
            <a:spLocks noGrp="1"/>
          </p:cNvSpPr>
          <p:nvPr>
            <p:ph type="sldNum" sz="quarter" idx="5"/>
          </p:nvPr>
        </p:nvSpPr>
        <p:spPr/>
        <p:txBody>
          <a:bodyPr/>
          <a:lstStyle/>
          <a:p>
            <a:fld id="{D55BF1AE-9C4F-442E-84DE-4726CBC67FF0}" type="slidenum">
              <a:rPr lang="en-CA" smtClean="0"/>
              <a:t>13</a:t>
            </a:fld>
            <a:endParaRPr lang="en-CA" dirty="0"/>
          </a:p>
        </p:txBody>
      </p:sp>
    </p:spTree>
    <p:extLst>
      <p:ext uri="{BB962C8B-B14F-4D97-AF65-F5344CB8AC3E}">
        <p14:creationId xmlns:p14="http://schemas.microsoft.com/office/powerpoint/2010/main" val="28805565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D55BF1AE-9C4F-442E-84DE-4726CBC67FF0}" type="slidenum">
              <a:rPr lang="en-CA" smtClean="0"/>
              <a:t>14</a:t>
            </a:fld>
            <a:endParaRPr lang="en-CA" dirty="0"/>
          </a:p>
        </p:txBody>
      </p:sp>
    </p:spTree>
    <p:extLst>
      <p:ext uri="{BB962C8B-B14F-4D97-AF65-F5344CB8AC3E}">
        <p14:creationId xmlns:p14="http://schemas.microsoft.com/office/powerpoint/2010/main" val="33711799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5BF1AE-9C4F-442E-84DE-4726CBC67FF0}" type="slidenum">
              <a:rPr lang="en-CA" smtClean="0"/>
              <a:t>16</a:t>
            </a:fld>
            <a:endParaRPr lang="en-CA" dirty="0"/>
          </a:p>
        </p:txBody>
      </p:sp>
    </p:spTree>
    <p:extLst>
      <p:ext uri="{BB962C8B-B14F-4D97-AF65-F5344CB8AC3E}">
        <p14:creationId xmlns:p14="http://schemas.microsoft.com/office/powerpoint/2010/main" val="13807503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D55BF1AE-9C4F-442E-84DE-4726CBC67FF0}" type="slidenum">
              <a:rPr lang="en-CA" smtClean="0"/>
              <a:t>18</a:t>
            </a:fld>
            <a:endParaRPr lang="en-CA" dirty="0"/>
          </a:p>
        </p:txBody>
      </p:sp>
    </p:spTree>
    <p:extLst>
      <p:ext uri="{BB962C8B-B14F-4D97-AF65-F5344CB8AC3E}">
        <p14:creationId xmlns:p14="http://schemas.microsoft.com/office/powerpoint/2010/main" val="38864612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D55BF1AE-9C4F-442E-84DE-4726CBC67FF0}" type="slidenum">
              <a:rPr lang="en-CA" smtClean="0"/>
              <a:t>19</a:t>
            </a:fld>
            <a:endParaRPr lang="en-CA" dirty="0"/>
          </a:p>
        </p:txBody>
      </p:sp>
    </p:spTree>
    <p:extLst>
      <p:ext uri="{BB962C8B-B14F-4D97-AF65-F5344CB8AC3E}">
        <p14:creationId xmlns:p14="http://schemas.microsoft.com/office/powerpoint/2010/main" val="13874440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would like to begin with a land acknowledgment that… </a:t>
            </a:r>
          </a:p>
        </p:txBody>
      </p:sp>
      <p:sp>
        <p:nvSpPr>
          <p:cNvPr id="4" name="Slide Number Placeholder 3"/>
          <p:cNvSpPr>
            <a:spLocks noGrp="1"/>
          </p:cNvSpPr>
          <p:nvPr>
            <p:ph type="sldNum" sz="quarter" idx="5"/>
          </p:nvPr>
        </p:nvSpPr>
        <p:spPr/>
        <p:txBody>
          <a:bodyPr/>
          <a:lstStyle/>
          <a:p>
            <a:fld id="{D55BF1AE-9C4F-442E-84DE-4726CBC67FF0}" type="slidenum">
              <a:rPr lang="en-CA" smtClean="0"/>
              <a:t>2</a:t>
            </a:fld>
            <a:endParaRPr lang="en-CA" dirty="0"/>
          </a:p>
        </p:txBody>
      </p:sp>
    </p:spTree>
    <p:extLst>
      <p:ext uri="{BB962C8B-B14F-4D97-AF65-F5344CB8AC3E}">
        <p14:creationId xmlns:p14="http://schemas.microsoft.com/office/powerpoint/2010/main" val="3969116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5BF1AE-9C4F-442E-84DE-4726CBC67FF0}" type="slidenum">
              <a:rPr lang="en-CA" smtClean="0"/>
              <a:t>3</a:t>
            </a:fld>
            <a:endParaRPr lang="en-CA" dirty="0"/>
          </a:p>
        </p:txBody>
      </p:sp>
    </p:spTree>
    <p:extLst>
      <p:ext uri="{BB962C8B-B14F-4D97-AF65-F5344CB8AC3E}">
        <p14:creationId xmlns:p14="http://schemas.microsoft.com/office/powerpoint/2010/main" val="2848501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Searching for an accessible presentation in PowerPoint means that the template is tagged with that term. It doesn’t guarantee that it is accessible</a:t>
            </a:r>
          </a:p>
        </p:txBody>
      </p:sp>
      <p:sp>
        <p:nvSpPr>
          <p:cNvPr id="4" name="Slide Number Placeholder 3"/>
          <p:cNvSpPr>
            <a:spLocks noGrp="1"/>
          </p:cNvSpPr>
          <p:nvPr>
            <p:ph type="sldNum" sz="quarter" idx="5"/>
          </p:nvPr>
        </p:nvSpPr>
        <p:spPr/>
        <p:txBody>
          <a:bodyPr/>
          <a:lstStyle/>
          <a:p>
            <a:fld id="{D55BF1AE-9C4F-442E-84DE-4726CBC67FF0}" type="slidenum">
              <a:rPr lang="en-CA" smtClean="0"/>
              <a:t>4</a:t>
            </a:fld>
            <a:endParaRPr lang="en-CA" dirty="0"/>
          </a:p>
        </p:txBody>
      </p:sp>
    </p:spTree>
    <p:extLst>
      <p:ext uri="{BB962C8B-B14F-4D97-AF65-F5344CB8AC3E}">
        <p14:creationId xmlns:p14="http://schemas.microsoft.com/office/powerpoint/2010/main" val="947054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Note – when downloading a Google Slides presentation in a PowerPoint format, it can lose accessibility features.</a:t>
            </a:r>
          </a:p>
          <a:p>
            <a:r>
              <a:rPr lang="en-CA" dirty="0"/>
              <a:t> </a:t>
            </a:r>
          </a:p>
        </p:txBody>
      </p:sp>
      <p:sp>
        <p:nvSpPr>
          <p:cNvPr id="4" name="Slide Number Placeholder 3"/>
          <p:cNvSpPr>
            <a:spLocks noGrp="1"/>
          </p:cNvSpPr>
          <p:nvPr>
            <p:ph type="sldNum" sz="quarter" idx="5"/>
          </p:nvPr>
        </p:nvSpPr>
        <p:spPr/>
        <p:txBody>
          <a:bodyPr/>
          <a:lstStyle/>
          <a:p>
            <a:fld id="{D55BF1AE-9C4F-442E-84DE-4726CBC67FF0}" type="slidenum">
              <a:rPr lang="en-CA" smtClean="0"/>
              <a:t>5</a:t>
            </a:fld>
            <a:endParaRPr lang="en-CA" dirty="0"/>
          </a:p>
        </p:txBody>
      </p:sp>
    </p:spTree>
    <p:extLst>
      <p:ext uri="{BB962C8B-B14F-4D97-AF65-F5344CB8AC3E}">
        <p14:creationId xmlns:p14="http://schemas.microsoft.com/office/powerpoint/2010/main" val="38716615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D55BF1AE-9C4F-442E-84DE-4726CBC67FF0}" type="slidenum">
              <a:rPr lang="en-CA" smtClean="0"/>
              <a:t>6</a:t>
            </a:fld>
            <a:endParaRPr lang="en-CA" dirty="0"/>
          </a:p>
        </p:txBody>
      </p:sp>
    </p:spTree>
    <p:extLst>
      <p:ext uri="{BB962C8B-B14F-4D97-AF65-F5344CB8AC3E}">
        <p14:creationId xmlns:p14="http://schemas.microsoft.com/office/powerpoint/2010/main" val="8748283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t>Using colour only to convey meaning may not be easily seen by those with low vision or those who experience colorblindness. The colour changes are also not announced by default by screen readers or braille displays.</a:t>
            </a:r>
            <a:endParaRPr lang="en-CA"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dirty="0"/>
          </a:p>
          <a:p>
            <a:endParaRPr lang="en-CA" dirty="0"/>
          </a:p>
        </p:txBody>
      </p:sp>
      <p:sp>
        <p:nvSpPr>
          <p:cNvPr id="4" name="Slide Number Placeholder 3"/>
          <p:cNvSpPr>
            <a:spLocks noGrp="1"/>
          </p:cNvSpPr>
          <p:nvPr>
            <p:ph type="sldNum" sz="quarter" idx="5"/>
          </p:nvPr>
        </p:nvSpPr>
        <p:spPr/>
        <p:txBody>
          <a:bodyPr/>
          <a:lstStyle/>
          <a:p>
            <a:fld id="{D55BF1AE-9C4F-442E-84DE-4726CBC67FF0}" type="slidenum">
              <a:rPr lang="en-CA" smtClean="0"/>
              <a:t>7</a:t>
            </a:fld>
            <a:endParaRPr lang="en-CA" dirty="0"/>
          </a:p>
        </p:txBody>
      </p:sp>
    </p:spTree>
    <p:extLst>
      <p:ext uri="{BB962C8B-B14F-4D97-AF65-F5344CB8AC3E}">
        <p14:creationId xmlns:p14="http://schemas.microsoft.com/office/powerpoint/2010/main" val="42339409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t>Using colour only to convey meaning may not be easily seen by those with low vision or those who experience colorblindness. The colour changes are also not announced by default by screen readers or braille displays.</a:t>
            </a:r>
            <a:endParaRPr lang="en-CA"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CA" dirty="0"/>
          </a:p>
        </p:txBody>
      </p:sp>
      <p:sp>
        <p:nvSpPr>
          <p:cNvPr id="4" name="Slide Number Placeholder 3"/>
          <p:cNvSpPr>
            <a:spLocks noGrp="1"/>
          </p:cNvSpPr>
          <p:nvPr>
            <p:ph type="sldNum" sz="quarter" idx="5"/>
          </p:nvPr>
        </p:nvSpPr>
        <p:spPr/>
        <p:txBody>
          <a:bodyPr/>
          <a:lstStyle/>
          <a:p>
            <a:fld id="{D55BF1AE-9C4F-442E-84DE-4726CBC67FF0}" type="slidenum">
              <a:rPr lang="en-CA" smtClean="0"/>
              <a:t>8</a:t>
            </a:fld>
            <a:endParaRPr lang="en-CA" dirty="0"/>
          </a:p>
        </p:txBody>
      </p:sp>
    </p:spTree>
    <p:extLst>
      <p:ext uri="{BB962C8B-B14F-4D97-AF65-F5344CB8AC3E}">
        <p14:creationId xmlns:p14="http://schemas.microsoft.com/office/powerpoint/2010/main" val="24593052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D55BF1AE-9C4F-442E-84DE-4726CBC67FF0}" type="slidenum">
              <a:rPr lang="en-CA" smtClean="0"/>
              <a:t>9</a:t>
            </a:fld>
            <a:endParaRPr lang="en-CA" dirty="0"/>
          </a:p>
        </p:txBody>
      </p:sp>
    </p:spTree>
    <p:extLst>
      <p:ext uri="{BB962C8B-B14F-4D97-AF65-F5344CB8AC3E}">
        <p14:creationId xmlns:p14="http://schemas.microsoft.com/office/powerpoint/2010/main" val="6566931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6D8AAF64-AFC3-4105-B2B5-C563B3124EC5}" type="datetime1">
              <a:rPr lang="en-CA" smtClean="0"/>
              <a:t>2023-03-14</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B04349D-B87A-48FD-A359-6A04BC4FB981}" type="slidenum">
              <a:rPr lang="en-CA" smtClean="0"/>
              <a:t>‹#›</a:t>
            </a:fld>
            <a:endParaRPr lang="en-CA" dirty="0"/>
          </a:p>
        </p:txBody>
      </p:sp>
      <p:pic>
        <p:nvPicPr>
          <p:cNvPr id="18" name="Picture 17">
            <a:extLst>
              <a:ext uri="{FF2B5EF4-FFF2-40B4-BE49-F238E27FC236}">
                <a16:creationId xmlns:a16="http://schemas.microsoft.com/office/drawing/2014/main" id="{8E199831-9995-40D6-99AF-96936AC08D0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31934" y="3227685"/>
            <a:ext cx="4363793" cy="4363793"/>
          </a:xfrm>
          <a:prstGeom prst="rect">
            <a:avLst/>
          </a:prstGeom>
        </p:spPr>
      </p:pic>
      <p:pic>
        <p:nvPicPr>
          <p:cNvPr id="9" name="Picture 8" descr="Government of Canada logo. &quot;Canada&quot; in black letters with a Canadian flag sitting above the final &quot;a&quot;.">
            <a:extLst>
              <a:ext uri="{FF2B5EF4-FFF2-40B4-BE49-F238E27FC236}">
                <a16:creationId xmlns:a16="http://schemas.microsoft.com/office/drawing/2014/main" id="{8535C6F2-B501-443B-D1C2-0AB189FE219A}"/>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2205" t="33856" r="53034" b="8761"/>
          <a:stretch/>
        </p:blipFill>
        <p:spPr>
          <a:xfrm>
            <a:off x="4504343" y="5759408"/>
            <a:ext cx="1319636" cy="422944"/>
          </a:xfrm>
          <a:prstGeom prst="rect">
            <a:avLst/>
          </a:prstGeom>
        </p:spPr>
      </p:pic>
    </p:spTree>
    <p:extLst>
      <p:ext uri="{BB962C8B-B14F-4D97-AF65-F5344CB8AC3E}">
        <p14:creationId xmlns:p14="http://schemas.microsoft.com/office/powerpoint/2010/main" val="3585885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4C9054-6EC5-40C9-AE60-A08E7EAA77E7}" type="datetime1">
              <a:rPr lang="en-CA" smtClean="0"/>
              <a:t>2023-03-14</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B04349D-B87A-48FD-A359-6A04BC4FB981}" type="slidenum">
              <a:rPr lang="en-CA" smtClean="0"/>
              <a:t>‹#›</a:t>
            </a:fld>
            <a:endParaRPr lang="en-CA" dirty="0"/>
          </a:p>
        </p:txBody>
      </p:sp>
    </p:spTree>
    <p:extLst>
      <p:ext uri="{BB962C8B-B14F-4D97-AF65-F5344CB8AC3E}">
        <p14:creationId xmlns:p14="http://schemas.microsoft.com/office/powerpoint/2010/main" val="1227110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21EC10-9B96-4698-8F19-9AFF934D0052}" type="datetime1">
              <a:rPr lang="en-CA" smtClean="0"/>
              <a:t>2023-03-14</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B04349D-B87A-48FD-A359-6A04BC4FB981}" type="slidenum">
              <a:rPr lang="en-CA" smtClean="0"/>
              <a:t>‹#›</a:t>
            </a:fld>
            <a:endParaRPr lang="en-CA"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8434491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C08E63-E965-4658-8000-A1E808DC6B7C}" type="datetime1">
              <a:rPr lang="en-CA" smtClean="0"/>
              <a:t>2023-03-14</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B04349D-B87A-48FD-A359-6A04BC4FB981}" type="slidenum">
              <a:rPr lang="en-CA" smtClean="0"/>
              <a:t>‹#›</a:t>
            </a:fld>
            <a:endParaRPr lang="en-CA" dirty="0"/>
          </a:p>
        </p:txBody>
      </p:sp>
    </p:spTree>
    <p:extLst>
      <p:ext uri="{BB962C8B-B14F-4D97-AF65-F5344CB8AC3E}">
        <p14:creationId xmlns:p14="http://schemas.microsoft.com/office/powerpoint/2010/main" val="20042326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D562D4-2594-4C4D-AE31-219E4129EF67}" type="datetime1">
              <a:rPr lang="en-CA" smtClean="0"/>
              <a:t>2023-03-14</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B04349D-B87A-48FD-A359-6A04BC4FB981}" type="slidenum">
              <a:rPr lang="en-CA" smtClean="0"/>
              <a:t>‹#›</a:t>
            </a:fld>
            <a:endParaRPr lang="en-CA"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446290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C06A62-C4CE-467D-8927-45109B3FB773}" type="datetime1">
              <a:rPr lang="en-CA" smtClean="0"/>
              <a:t>2023-03-14</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B04349D-B87A-48FD-A359-6A04BC4FB981}" type="slidenum">
              <a:rPr lang="en-CA" smtClean="0"/>
              <a:t>‹#›</a:t>
            </a:fld>
            <a:endParaRPr lang="en-CA" dirty="0"/>
          </a:p>
        </p:txBody>
      </p:sp>
    </p:spTree>
    <p:extLst>
      <p:ext uri="{BB962C8B-B14F-4D97-AF65-F5344CB8AC3E}">
        <p14:creationId xmlns:p14="http://schemas.microsoft.com/office/powerpoint/2010/main" val="40016672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25C12-EBD8-45FA-B665-E8D713425F02}" type="datetime1">
              <a:rPr lang="en-CA" smtClean="0"/>
              <a:t>2023-03-14</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B04349D-B87A-48FD-A359-6A04BC4FB981}" type="slidenum">
              <a:rPr lang="en-CA" smtClean="0"/>
              <a:t>‹#›</a:t>
            </a:fld>
            <a:endParaRPr lang="en-CA" dirty="0"/>
          </a:p>
        </p:txBody>
      </p:sp>
    </p:spTree>
    <p:extLst>
      <p:ext uri="{BB962C8B-B14F-4D97-AF65-F5344CB8AC3E}">
        <p14:creationId xmlns:p14="http://schemas.microsoft.com/office/powerpoint/2010/main" val="23246812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0D6B2D-67C1-44A4-BA57-54D4240AE12F}" type="datetime1">
              <a:rPr lang="en-CA" smtClean="0"/>
              <a:t>2023-03-14</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B04349D-B87A-48FD-A359-6A04BC4FB981}" type="slidenum">
              <a:rPr lang="en-CA" smtClean="0"/>
              <a:t>‹#›</a:t>
            </a:fld>
            <a:endParaRPr lang="en-CA" dirty="0"/>
          </a:p>
        </p:txBody>
      </p:sp>
    </p:spTree>
    <p:extLst>
      <p:ext uri="{BB962C8B-B14F-4D97-AF65-F5344CB8AC3E}">
        <p14:creationId xmlns:p14="http://schemas.microsoft.com/office/powerpoint/2010/main" val="31222163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B91FB-5D51-078C-10B9-CBC4DA4D23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71A245-0CEC-DEBE-C2F7-F11C8CEA229A}"/>
              </a:ext>
            </a:extLst>
          </p:cNvPr>
          <p:cNvSpPr>
            <a:spLocks noGrp="1"/>
          </p:cNvSpPr>
          <p:nvPr>
            <p:ph type="dt" sz="half" idx="10"/>
          </p:nvPr>
        </p:nvSpPr>
        <p:spPr/>
        <p:txBody>
          <a:bodyPr/>
          <a:lstStyle/>
          <a:p>
            <a:fld id="{D37535B4-F6A2-4C78-A65C-094CB1AAD24C}" type="datetime1">
              <a:rPr lang="en-CA" smtClean="0"/>
              <a:t>2023-03-14</a:t>
            </a:fld>
            <a:endParaRPr lang="en-CA" dirty="0"/>
          </a:p>
        </p:txBody>
      </p:sp>
      <p:sp>
        <p:nvSpPr>
          <p:cNvPr id="4" name="Footer Placeholder 3">
            <a:extLst>
              <a:ext uri="{FF2B5EF4-FFF2-40B4-BE49-F238E27FC236}">
                <a16:creationId xmlns:a16="http://schemas.microsoft.com/office/drawing/2014/main" id="{B6DC8DA7-25CB-4AB6-2FB6-B447C45F741A}"/>
              </a:ext>
            </a:extLst>
          </p:cNvPr>
          <p:cNvSpPr>
            <a:spLocks noGrp="1"/>
          </p:cNvSpPr>
          <p:nvPr>
            <p:ph type="ftr" sz="quarter" idx="11"/>
          </p:nvPr>
        </p:nvSpPr>
        <p:spPr/>
        <p:txBody>
          <a:bodyPr/>
          <a:lstStyle/>
          <a:p>
            <a:endParaRPr lang="en-CA" dirty="0"/>
          </a:p>
        </p:txBody>
      </p:sp>
      <p:sp>
        <p:nvSpPr>
          <p:cNvPr id="5" name="Slide Number Placeholder 4">
            <a:extLst>
              <a:ext uri="{FF2B5EF4-FFF2-40B4-BE49-F238E27FC236}">
                <a16:creationId xmlns:a16="http://schemas.microsoft.com/office/drawing/2014/main" id="{87DA5FCA-D0A6-4CB2-1EC2-22FCB24587DD}"/>
              </a:ext>
            </a:extLst>
          </p:cNvPr>
          <p:cNvSpPr>
            <a:spLocks noGrp="1"/>
          </p:cNvSpPr>
          <p:nvPr>
            <p:ph type="sldNum" sz="quarter" idx="12"/>
          </p:nvPr>
        </p:nvSpPr>
        <p:spPr/>
        <p:txBody>
          <a:bodyPr/>
          <a:lstStyle/>
          <a:p>
            <a:fld id="{5B04349D-B87A-48FD-A359-6A04BC4FB981}" type="slidenum">
              <a:rPr lang="en-CA" smtClean="0"/>
              <a:t>‹#›</a:t>
            </a:fld>
            <a:endParaRPr lang="en-CA" dirty="0"/>
          </a:p>
        </p:txBody>
      </p:sp>
    </p:spTree>
    <p:extLst>
      <p:ext uri="{BB962C8B-B14F-4D97-AF65-F5344CB8AC3E}">
        <p14:creationId xmlns:p14="http://schemas.microsoft.com/office/powerpoint/2010/main" val="30219646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12812-9B93-E6D8-C9E9-780C7722189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17E88F1-5358-E0F0-DDF0-6E8075F88732}"/>
              </a:ext>
            </a:extLst>
          </p:cNvPr>
          <p:cNvSpPr>
            <a:spLocks noGrp="1"/>
          </p:cNvSpPr>
          <p:nvPr>
            <p:ph type="dt" sz="half" idx="10"/>
          </p:nvPr>
        </p:nvSpPr>
        <p:spPr/>
        <p:txBody>
          <a:bodyPr/>
          <a:lstStyle/>
          <a:p>
            <a:fld id="{D37535B4-F6A2-4C78-A65C-094CB1AAD24C}" type="datetime1">
              <a:rPr lang="en-CA" smtClean="0"/>
              <a:t>2023-03-14</a:t>
            </a:fld>
            <a:endParaRPr lang="en-CA" dirty="0"/>
          </a:p>
        </p:txBody>
      </p:sp>
      <p:sp>
        <p:nvSpPr>
          <p:cNvPr id="4" name="Footer Placeholder 3">
            <a:extLst>
              <a:ext uri="{FF2B5EF4-FFF2-40B4-BE49-F238E27FC236}">
                <a16:creationId xmlns:a16="http://schemas.microsoft.com/office/drawing/2014/main" id="{875D093A-30D7-E265-B693-3193C0A7D447}"/>
              </a:ext>
            </a:extLst>
          </p:cNvPr>
          <p:cNvSpPr>
            <a:spLocks noGrp="1"/>
          </p:cNvSpPr>
          <p:nvPr>
            <p:ph type="ftr" sz="quarter" idx="11"/>
          </p:nvPr>
        </p:nvSpPr>
        <p:spPr/>
        <p:txBody>
          <a:bodyPr/>
          <a:lstStyle/>
          <a:p>
            <a:endParaRPr lang="en-CA" dirty="0"/>
          </a:p>
        </p:txBody>
      </p:sp>
      <p:sp>
        <p:nvSpPr>
          <p:cNvPr id="5" name="Slide Number Placeholder 4">
            <a:extLst>
              <a:ext uri="{FF2B5EF4-FFF2-40B4-BE49-F238E27FC236}">
                <a16:creationId xmlns:a16="http://schemas.microsoft.com/office/drawing/2014/main" id="{86C12FB7-BCA6-F554-3090-0B63C9E4DA31}"/>
              </a:ext>
            </a:extLst>
          </p:cNvPr>
          <p:cNvSpPr>
            <a:spLocks noGrp="1"/>
          </p:cNvSpPr>
          <p:nvPr>
            <p:ph type="sldNum" sz="quarter" idx="12"/>
          </p:nvPr>
        </p:nvSpPr>
        <p:spPr/>
        <p:txBody>
          <a:bodyPr/>
          <a:lstStyle/>
          <a:p>
            <a:fld id="{5B04349D-B87A-48FD-A359-6A04BC4FB981}" type="slidenum">
              <a:rPr lang="en-CA" smtClean="0"/>
              <a:t>‹#›</a:t>
            </a:fld>
            <a:endParaRPr lang="en-CA" dirty="0"/>
          </a:p>
        </p:txBody>
      </p:sp>
    </p:spTree>
    <p:extLst>
      <p:ext uri="{BB962C8B-B14F-4D97-AF65-F5344CB8AC3E}">
        <p14:creationId xmlns:p14="http://schemas.microsoft.com/office/powerpoint/2010/main" val="34701640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6AAD1-3807-0EE4-5238-131AD7027CB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77BF2F1-7C0F-A113-D2D2-AA7519E6DAC1}"/>
              </a:ext>
            </a:extLst>
          </p:cNvPr>
          <p:cNvSpPr>
            <a:spLocks noGrp="1"/>
          </p:cNvSpPr>
          <p:nvPr>
            <p:ph type="dt" sz="half" idx="10"/>
          </p:nvPr>
        </p:nvSpPr>
        <p:spPr/>
        <p:txBody>
          <a:bodyPr/>
          <a:lstStyle/>
          <a:p>
            <a:fld id="{D37535B4-F6A2-4C78-A65C-094CB1AAD24C}" type="datetime1">
              <a:rPr lang="en-CA" smtClean="0"/>
              <a:t>2023-03-14</a:t>
            </a:fld>
            <a:endParaRPr lang="en-CA" dirty="0"/>
          </a:p>
        </p:txBody>
      </p:sp>
      <p:sp>
        <p:nvSpPr>
          <p:cNvPr id="4" name="Footer Placeholder 3">
            <a:extLst>
              <a:ext uri="{FF2B5EF4-FFF2-40B4-BE49-F238E27FC236}">
                <a16:creationId xmlns:a16="http://schemas.microsoft.com/office/drawing/2014/main" id="{A54396B0-80C6-C118-76A3-B84D7D18134D}"/>
              </a:ext>
            </a:extLst>
          </p:cNvPr>
          <p:cNvSpPr>
            <a:spLocks noGrp="1"/>
          </p:cNvSpPr>
          <p:nvPr>
            <p:ph type="ftr" sz="quarter" idx="11"/>
          </p:nvPr>
        </p:nvSpPr>
        <p:spPr/>
        <p:txBody>
          <a:bodyPr/>
          <a:lstStyle/>
          <a:p>
            <a:endParaRPr lang="en-CA" dirty="0"/>
          </a:p>
        </p:txBody>
      </p:sp>
      <p:sp>
        <p:nvSpPr>
          <p:cNvPr id="5" name="Slide Number Placeholder 4">
            <a:extLst>
              <a:ext uri="{FF2B5EF4-FFF2-40B4-BE49-F238E27FC236}">
                <a16:creationId xmlns:a16="http://schemas.microsoft.com/office/drawing/2014/main" id="{5F8D2028-35BE-3773-FE1C-A52AAE17B279}"/>
              </a:ext>
            </a:extLst>
          </p:cNvPr>
          <p:cNvSpPr>
            <a:spLocks noGrp="1"/>
          </p:cNvSpPr>
          <p:nvPr>
            <p:ph type="sldNum" sz="quarter" idx="12"/>
          </p:nvPr>
        </p:nvSpPr>
        <p:spPr/>
        <p:txBody>
          <a:bodyPr/>
          <a:lstStyle/>
          <a:p>
            <a:fld id="{5B04349D-B87A-48FD-A359-6A04BC4FB981}" type="slidenum">
              <a:rPr lang="en-CA" smtClean="0"/>
              <a:t>‹#›</a:t>
            </a:fld>
            <a:endParaRPr lang="en-CA" dirty="0"/>
          </a:p>
        </p:txBody>
      </p:sp>
    </p:spTree>
    <p:extLst>
      <p:ext uri="{BB962C8B-B14F-4D97-AF65-F5344CB8AC3E}">
        <p14:creationId xmlns:p14="http://schemas.microsoft.com/office/powerpoint/2010/main" val="3273906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F459820-76AA-46A7-8687-EFCA7AD01F20}" type="datetime1">
              <a:rPr lang="en-CA" smtClean="0"/>
              <a:t>2023-03-14</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B04349D-B87A-48FD-A359-6A04BC4FB981}" type="slidenum">
              <a:rPr lang="en-CA" smtClean="0"/>
              <a:t>‹#›</a:t>
            </a:fld>
            <a:endParaRPr lang="en-CA" dirty="0"/>
          </a:p>
        </p:txBody>
      </p:sp>
    </p:spTree>
    <p:extLst>
      <p:ext uri="{BB962C8B-B14F-4D97-AF65-F5344CB8AC3E}">
        <p14:creationId xmlns:p14="http://schemas.microsoft.com/office/powerpoint/2010/main" val="3730019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04EA5E-DE4A-4416-9943-40CB8F4E4E31}" type="datetime1">
              <a:rPr lang="en-CA" smtClean="0"/>
              <a:t>2023-03-14</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B04349D-B87A-48FD-A359-6A04BC4FB981}" type="slidenum">
              <a:rPr lang="en-CA" smtClean="0"/>
              <a:t>‹#›</a:t>
            </a:fld>
            <a:endParaRPr lang="en-CA" dirty="0"/>
          </a:p>
        </p:txBody>
      </p:sp>
    </p:spTree>
    <p:extLst>
      <p:ext uri="{BB962C8B-B14F-4D97-AF65-F5344CB8AC3E}">
        <p14:creationId xmlns:p14="http://schemas.microsoft.com/office/powerpoint/2010/main" val="1423651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82781B-271E-4B62-85B1-E25062A9F9DA}" type="datetime1">
              <a:rPr lang="en-CA" smtClean="0"/>
              <a:t>2023-03-14</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5B04349D-B87A-48FD-A359-6A04BC4FB981}" type="slidenum">
              <a:rPr lang="en-CA" smtClean="0"/>
              <a:t>‹#›</a:t>
            </a:fld>
            <a:endParaRPr lang="en-CA" dirty="0"/>
          </a:p>
        </p:txBody>
      </p:sp>
    </p:spTree>
    <p:extLst>
      <p:ext uri="{BB962C8B-B14F-4D97-AF65-F5344CB8AC3E}">
        <p14:creationId xmlns:p14="http://schemas.microsoft.com/office/powerpoint/2010/main" val="2504327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684DA0C-2C25-4A7C-B6AA-9F2025B2772A}" type="datetime1">
              <a:rPr lang="en-CA" smtClean="0"/>
              <a:t>2023-03-14</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5B04349D-B87A-48FD-A359-6A04BC4FB981}" type="slidenum">
              <a:rPr lang="en-CA" smtClean="0"/>
              <a:t>‹#›</a:t>
            </a:fld>
            <a:endParaRPr lang="en-CA" dirty="0"/>
          </a:p>
        </p:txBody>
      </p:sp>
    </p:spTree>
    <p:extLst>
      <p:ext uri="{BB962C8B-B14F-4D97-AF65-F5344CB8AC3E}">
        <p14:creationId xmlns:p14="http://schemas.microsoft.com/office/powerpoint/2010/main" val="518167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10756D3-A273-47E7-A4DA-E4F21ED57F8B}" type="datetime1">
              <a:rPr lang="en-CA" smtClean="0"/>
              <a:t>2023-03-14</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5B04349D-B87A-48FD-A359-6A04BC4FB981}" type="slidenum">
              <a:rPr lang="en-CA" smtClean="0"/>
              <a:t>‹#›</a:t>
            </a:fld>
            <a:endParaRPr lang="en-CA" dirty="0"/>
          </a:p>
        </p:txBody>
      </p:sp>
    </p:spTree>
    <p:extLst>
      <p:ext uri="{BB962C8B-B14F-4D97-AF65-F5344CB8AC3E}">
        <p14:creationId xmlns:p14="http://schemas.microsoft.com/office/powerpoint/2010/main" val="3922548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CF1260-6C28-43AB-9912-9606E6DAB530}" type="datetime1">
              <a:rPr lang="en-CA" smtClean="0"/>
              <a:t>2023-03-14</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5B04349D-B87A-48FD-A359-6A04BC4FB981}" type="slidenum">
              <a:rPr lang="en-CA" smtClean="0"/>
              <a:t>‹#›</a:t>
            </a:fld>
            <a:endParaRPr lang="en-CA" dirty="0"/>
          </a:p>
        </p:txBody>
      </p:sp>
    </p:spTree>
    <p:extLst>
      <p:ext uri="{BB962C8B-B14F-4D97-AF65-F5344CB8AC3E}">
        <p14:creationId xmlns:p14="http://schemas.microsoft.com/office/powerpoint/2010/main" val="715333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ECAF9B-A782-46AA-80B7-5DEB834CFE5B}" type="datetime1">
              <a:rPr lang="en-CA" smtClean="0"/>
              <a:t>2023-03-14</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5B04349D-B87A-48FD-A359-6A04BC4FB981}" type="slidenum">
              <a:rPr lang="en-CA" smtClean="0"/>
              <a:t>‹#›</a:t>
            </a:fld>
            <a:endParaRPr lang="en-CA" dirty="0"/>
          </a:p>
        </p:txBody>
      </p:sp>
    </p:spTree>
    <p:extLst>
      <p:ext uri="{BB962C8B-B14F-4D97-AF65-F5344CB8AC3E}">
        <p14:creationId xmlns:p14="http://schemas.microsoft.com/office/powerpoint/2010/main" val="3686210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B2E76DB-79AB-4919-A106-FF26DA370CF2}" type="datetime1">
              <a:rPr lang="en-CA" smtClean="0"/>
              <a:t>2023-03-14</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5B04349D-B87A-48FD-A359-6A04BC4FB981}" type="slidenum">
              <a:rPr lang="en-CA" smtClean="0"/>
              <a:t>‹#›</a:t>
            </a:fld>
            <a:endParaRPr lang="en-CA" dirty="0"/>
          </a:p>
        </p:txBody>
      </p:sp>
    </p:spTree>
    <p:extLst>
      <p:ext uri="{BB962C8B-B14F-4D97-AF65-F5344CB8AC3E}">
        <p14:creationId xmlns:p14="http://schemas.microsoft.com/office/powerpoint/2010/main" val="420152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37535B4-F6A2-4C78-A65C-094CB1AAD24C}" type="datetime1">
              <a:rPr lang="en-CA" smtClean="0"/>
              <a:t>2023-03-14</a:t>
            </a:fld>
            <a:endParaRPr lang="en-CA"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B04349D-B87A-48FD-A359-6A04BC4FB981}" type="slidenum">
              <a:rPr lang="en-CA" smtClean="0"/>
              <a:t>‹#›</a:t>
            </a:fld>
            <a:endParaRPr lang="en-CA" dirty="0"/>
          </a:p>
        </p:txBody>
      </p:sp>
    </p:spTree>
    <p:extLst>
      <p:ext uri="{BB962C8B-B14F-4D97-AF65-F5344CB8AC3E}">
        <p14:creationId xmlns:p14="http://schemas.microsoft.com/office/powerpoint/2010/main" val="3653196433"/>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 id="2147483779" r:id="rId17"/>
    <p:sldLayoutId id="2147483780" r:id="rId18"/>
    <p:sldLayoutId id="2147483781" r:id="rId19"/>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accessiblelibraries.ca/"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accessiblelibraries.ca/"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w3.org/WAI/teach-advocate/accessible-presentations/" TargetMode="External"/><Relationship Id="rId7" Type="http://schemas.openxmlformats.org/officeDocument/2006/relationships/hyperlink" Target="https://support.google.com/docs/answer/6199477?hl=en"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support.apple.com/en-us/HT210563" TargetMode="External"/><Relationship Id="rId5" Type="http://schemas.openxmlformats.org/officeDocument/2006/relationships/hyperlink" Target="https://support.microsoft.com/en-us/office/make-your-powerpoint-presentations-accessible-to-people-with-disabilities-6f7772b2-2f33-4bd2-8ca7-dae3b2b3ef25" TargetMode="External"/><Relationship Id="rId4" Type="http://schemas.openxmlformats.org/officeDocument/2006/relationships/hyperlink" Target="https://webaim.org/techniques/powerpoint/"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opentextbc.ca/presentertoolkit/chapter/presenting-practice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www.americananthro.org/VirtualPresentations?navItemNumber=25891"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contrastchecker.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8D27B-9CEB-451C-A68A-33F8391C7B59}"/>
              </a:ext>
            </a:extLst>
          </p:cNvPr>
          <p:cNvSpPr>
            <a:spLocks noGrp="1"/>
          </p:cNvSpPr>
          <p:nvPr>
            <p:ph type="ctrTitle"/>
          </p:nvPr>
        </p:nvSpPr>
        <p:spPr/>
        <p:txBody>
          <a:bodyPr/>
          <a:lstStyle/>
          <a:p>
            <a:r>
              <a:rPr lang="en-CA" dirty="0"/>
              <a:t>Creating Accessible Presentations: Getting Started</a:t>
            </a:r>
          </a:p>
        </p:txBody>
      </p:sp>
      <p:sp>
        <p:nvSpPr>
          <p:cNvPr id="3" name="Subtitle 2">
            <a:extLst>
              <a:ext uri="{FF2B5EF4-FFF2-40B4-BE49-F238E27FC236}">
                <a16:creationId xmlns:a16="http://schemas.microsoft.com/office/drawing/2014/main" id="{A02DAC6E-F952-4C92-9CAE-B0C6A87A72D4}"/>
              </a:ext>
            </a:extLst>
          </p:cNvPr>
          <p:cNvSpPr>
            <a:spLocks noGrp="1"/>
          </p:cNvSpPr>
          <p:nvPr>
            <p:ph type="subTitle" idx="1"/>
          </p:nvPr>
        </p:nvSpPr>
        <p:spPr>
          <a:xfrm>
            <a:off x="3158836" y="4050833"/>
            <a:ext cx="6115167" cy="1240695"/>
          </a:xfrm>
        </p:spPr>
        <p:txBody>
          <a:bodyPr>
            <a:noAutofit/>
          </a:bodyPr>
          <a:lstStyle/>
          <a:p>
            <a:r>
              <a:rPr lang="en-CA" sz="2000" dirty="0">
                <a:solidFill>
                  <a:schemeClr val="tx1"/>
                </a:solidFill>
              </a:rPr>
              <a:t>March 16, 2023</a:t>
            </a:r>
          </a:p>
          <a:p>
            <a:r>
              <a:rPr lang="en-CA" sz="2000" dirty="0">
                <a:solidFill>
                  <a:schemeClr val="tx1"/>
                </a:solidFill>
              </a:rPr>
              <a:t>Megan Sellmer, Melody Shih, Tobe Duggan, and Riane LaPaire</a:t>
            </a:r>
          </a:p>
        </p:txBody>
      </p:sp>
    </p:spTree>
    <p:extLst>
      <p:ext uri="{BB962C8B-B14F-4D97-AF65-F5344CB8AC3E}">
        <p14:creationId xmlns:p14="http://schemas.microsoft.com/office/powerpoint/2010/main" val="2641586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0BD0D-0278-382A-8726-1430D9E4F488}"/>
              </a:ext>
            </a:extLst>
          </p:cNvPr>
          <p:cNvSpPr>
            <a:spLocks noGrp="1"/>
          </p:cNvSpPr>
          <p:nvPr>
            <p:ph type="title"/>
          </p:nvPr>
        </p:nvSpPr>
        <p:spPr/>
        <p:txBody>
          <a:bodyPr/>
          <a:lstStyle/>
          <a:p>
            <a:r>
              <a:rPr lang="en-CA" dirty="0"/>
              <a:t>Font Recommendations from Persons with Lived Experience of a Disability</a:t>
            </a:r>
          </a:p>
        </p:txBody>
      </p:sp>
      <p:sp>
        <p:nvSpPr>
          <p:cNvPr id="3" name="Content Placeholder 2">
            <a:extLst>
              <a:ext uri="{FF2B5EF4-FFF2-40B4-BE49-F238E27FC236}">
                <a16:creationId xmlns:a16="http://schemas.microsoft.com/office/drawing/2014/main" id="{6D04ED36-47B2-B3BB-2379-2075BA2C803B}"/>
              </a:ext>
            </a:extLst>
          </p:cNvPr>
          <p:cNvSpPr>
            <a:spLocks noGrp="1"/>
          </p:cNvSpPr>
          <p:nvPr>
            <p:ph idx="1"/>
          </p:nvPr>
        </p:nvSpPr>
        <p:spPr>
          <a:xfrm>
            <a:off x="677334" y="2078181"/>
            <a:ext cx="8596668" cy="4328305"/>
          </a:xfrm>
        </p:spPr>
        <p:txBody>
          <a:bodyPr>
            <a:normAutofit/>
          </a:bodyPr>
          <a:lstStyle/>
          <a:p>
            <a:r>
              <a:rPr lang="en-CA" sz="2400" dirty="0">
                <a:solidFill>
                  <a:srgbClr val="000000"/>
                </a:solidFill>
                <a:effectLst/>
                <a:latin typeface="Helvetica Neue" panose="02000503000000020004" pitchFamily="2" charset="0"/>
              </a:rPr>
              <a:t>We had our expert accessibility testers with lived experience of a disability (low vision) share their thoughts on different font attributes in presentations. </a:t>
            </a:r>
          </a:p>
          <a:p>
            <a:r>
              <a:rPr lang="en-CA" sz="2400" dirty="0">
                <a:solidFill>
                  <a:srgbClr val="000000"/>
                </a:solidFill>
                <a:latin typeface="Helvetica Neue" panose="02000503000000020004" pitchFamily="2" charset="0"/>
              </a:rPr>
              <a:t>Their preferences are:</a:t>
            </a:r>
          </a:p>
          <a:p>
            <a:pPr lvl="1"/>
            <a:r>
              <a:rPr lang="en-CA" sz="2200" dirty="0">
                <a:solidFill>
                  <a:srgbClr val="000000"/>
                </a:solidFill>
                <a:latin typeface="Helvetica Neue" panose="02000503000000020004" pitchFamily="2" charset="0"/>
              </a:rPr>
              <a:t>Font: Any sans serif font</a:t>
            </a:r>
          </a:p>
          <a:p>
            <a:pPr lvl="1"/>
            <a:r>
              <a:rPr lang="en-CA" sz="2200" dirty="0">
                <a:solidFill>
                  <a:srgbClr val="000000"/>
                </a:solidFill>
                <a:latin typeface="Helvetica Neue" panose="02000503000000020004" pitchFamily="2" charset="0"/>
              </a:rPr>
              <a:t>Font Size: Large as possible (at least 20 points). </a:t>
            </a:r>
          </a:p>
          <a:p>
            <a:pPr lvl="1"/>
            <a:r>
              <a:rPr lang="en-CA" sz="2200" dirty="0">
                <a:solidFill>
                  <a:srgbClr val="000000"/>
                </a:solidFill>
                <a:latin typeface="Helvetica Neue" panose="02000503000000020004" pitchFamily="2" charset="0"/>
              </a:rPr>
              <a:t>Font Attributes: Regular or bolded font (when applicable). </a:t>
            </a:r>
          </a:p>
          <a:p>
            <a:pPr lvl="1"/>
            <a:r>
              <a:rPr lang="en-CA" sz="2200" dirty="0">
                <a:solidFill>
                  <a:srgbClr val="000000"/>
                </a:solidFill>
                <a:latin typeface="Helvetica Neue" panose="02000503000000020004" pitchFamily="2" charset="0"/>
              </a:rPr>
              <a:t>Font Colour: White text on a black background or vice versa. </a:t>
            </a:r>
            <a:endParaRPr lang="en-CA" sz="2200" dirty="0">
              <a:solidFill>
                <a:srgbClr val="000000"/>
              </a:solidFill>
              <a:effectLst/>
              <a:latin typeface="Helvetica Neue" panose="02000503000000020004" pitchFamily="2" charset="0"/>
            </a:endParaRPr>
          </a:p>
        </p:txBody>
      </p:sp>
      <p:sp>
        <p:nvSpPr>
          <p:cNvPr id="4" name="Slide Number Placeholder 3">
            <a:extLst>
              <a:ext uri="{FF2B5EF4-FFF2-40B4-BE49-F238E27FC236}">
                <a16:creationId xmlns:a16="http://schemas.microsoft.com/office/drawing/2014/main" id="{6EB4E79D-B193-0553-6387-0879790DE263}"/>
              </a:ext>
            </a:extLst>
          </p:cNvPr>
          <p:cNvSpPr>
            <a:spLocks noGrp="1"/>
          </p:cNvSpPr>
          <p:nvPr>
            <p:ph type="sldNum" sz="quarter" idx="12"/>
          </p:nvPr>
        </p:nvSpPr>
        <p:spPr/>
        <p:txBody>
          <a:bodyPr/>
          <a:lstStyle/>
          <a:p>
            <a:fld id="{5B04349D-B87A-48FD-A359-6A04BC4FB981}" type="slidenum">
              <a:rPr lang="en-CA" smtClean="0"/>
              <a:t>10</a:t>
            </a:fld>
            <a:endParaRPr lang="en-CA" dirty="0"/>
          </a:p>
        </p:txBody>
      </p:sp>
    </p:spTree>
    <p:extLst>
      <p:ext uri="{BB962C8B-B14F-4D97-AF65-F5344CB8AC3E}">
        <p14:creationId xmlns:p14="http://schemas.microsoft.com/office/powerpoint/2010/main" val="2201851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6C5B5-04B9-2241-2852-5801BA63D9D6}"/>
              </a:ext>
            </a:extLst>
          </p:cNvPr>
          <p:cNvSpPr>
            <a:spLocks noGrp="1"/>
          </p:cNvSpPr>
          <p:nvPr>
            <p:ph type="title"/>
          </p:nvPr>
        </p:nvSpPr>
        <p:spPr/>
        <p:txBody>
          <a:bodyPr/>
          <a:lstStyle/>
          <a:p>
            <a:r>
              <a:rPr lang="en-US" dirty="0"/>
              <a:t>Readable/Understandable Text</a:t>
            </a:r>
          </a:p>
        </p:txBody>
      </p:sp>
      <p:sp>
        <p:nvSpPr>
          <p:cNvPr id="3" name="Content Placeholder 2">
            <a:extLst>
              <a:ext uri="{FF2B5EF4-FFF2-40B4-BE49-F238E27FC236}">
                <a16:creationId xmlns:a16="http://schemas.microsoft.com/office/drawing/2014/main" id="{4C5FF915-F4DF-40FC-14E8-95E20ED906E1}"/>
              </a:ext>
            </a:extLst>
          </p:cNvPr>
          <p:cNvSpPr>
            <a:spLocks noGrp="1"/>
          </p:cNvSpPr>
          <p:nvPr>
            <p:ph idx="1"/>
          </p:nvPr>
        </p:nvSpPr>
        <p:spPr>
          <a:xfrm>
            <a:off x="677333" y="1695795"/>
            <a:ext cx="8849051" cy="4710691"/>
          </a:xfrm>
        </p:spPr>
        <p:txBody>
          <a:bodyPr>
            <a:normAutofit lnSpcReduction="10000"/>
          </a:bodyPr>
          <a:lstStyle/>
          <a:p>
            <a:pPr>
              <a:lnSpc>
                <a:spcPct val="120000"/>
              </a:lnSpc>
              <a:spcAft>
                <a:spcPts val="600"/>
              </a:spcAft>
            </a:pPr>
            <a:r>
              <a:rPr lang="en-US" sz="2600" dirty="0"/>
              <a:t>Use plain and simple language in your presentation. </a:t>
            </a:r>
          </a:p>
          <a:p>
            <a:pPr lvl="1">
              <a:lnSpc>
                <a:spcPct val="120000"/>
              </a:lnSpc>
              <a:spcAft>
                <a:spcPts val="600"/>
              </a:spcAft>
            </a:pPr>
            <a:r>
              <a:rPr lang="en-US" sz="2400" dirty="0"/>
              <a:t>Avoid jargon, and always spell out an acronym when you use it. </a:t>
            </a:r>
          </a:p>
          <a:p>
            <a:pPr>
              <a:lnSpc>
                <a:spcPct val="120000"/>
              </a:lnSpc>
              <a:spcAft>
                <a:spcPts val="600"/>
              </a:spcAft>
            </a:pPr>
            <a:r>
              <a:rPr lang="en-US" sz="2600" dirty="0"/>
              <a:t>Use inclusive language.</a:t>
            </a:r>
          </a:p>
          <a:p>
            <a:pPr lvl="1">
              <a:lnSpc>
                <a:spcPct val="120000"/>
              </a:lnSpc>
              <a:spcAft>
                <a:spcPts val="600"/>
              </a:spcAft>
            </a:pPr>
            <a:r>
              <a:rPr lang="en-US" sz="2400" dirty="0"/>
              <a:t>Use gender-neutral languages like “everyone” and “attendees” instead of “hey guys.” </a:t>
            </a:r>
          </a:p>
          <a:p>
            <a:pPr lvl="1">
              <a:lnSpc>
                <a:spcPct val="120000"/>
              </a:lnSpc>
              <a:spcAft>
                <a:spcPts val="600"/>
              </a:spcAft>
            </a:pPr>
            <a:r>
              <a:rPr lang="en-US" sz="2400" dirty="0"/>
              <a:t>Determine the language preferent of your audience. </a:t>
            </a:r>
          </a:p>
          <a:p>
            <a:pPr lvl="2">
              <a:lnSpc>
                <a:spcPct val="120000"/>
              </a:lnSpc>
              <a:spcAft>
                <a:spcPts val="600"/>
              </a:spcAft>
            </a:pPr>
            <a:r>
              <a:rPr lang="en-US" sz="2200" dirty="0"/>
              <a:t>For example, person-first (e.g., a person with a disability) or identity-first (e.g., a dyslexic person). </a:t>
            </a:r>
          </a:p>
        </p:txBody>
      </p:sp>
      <p:sp>
        <p:nvSpPr>
          <p:cNvPr id="4" name="Slide Number Placeholder 3">
            <a:extLst>
              <a:ext uri="{FF2B5EF4-FFF2-40B4-BE49-F238E27FC236}">
                <a16:creationId xmlns:a16="http://schemas.microsoft.com/office/drawing/2014/main" id="{AB89CC54-9303-06B4-247C-B89DF7DCF884}"/>
              </a:ext>
            </a:extLst>
          </p:cNvPr>
          <p:cNvSpPr>
            <a:spLocks noGrp="1"/>
          </p:cNvSpPr>
          <p:nvPr>
            <p:ph type="sldNum" sz="quarter" idx="12"/>
          </p:nvPr>
        </p:nvSpPr>
        <p:spPr/>
        <p:txBody>
          <a:bodyPr/>
          <a:lstStyle/>
          <a:p>
            <a:fld id="{5B04349D-B87A-48FD-A359-6A04BC4FB981}" type="slidenum">
              <a:rPr lang="en-CA" smtClean="0"/>
              <a:t>11</a:t>
            </a:fld>
            <a:endParaRPr lang="en-CA" dirty="0"/>
          </a:p>
        </p:txBody>
      </p:sp>
    </p:spTree>
    <p:extLst>
      <p:ext uri="{BB962C8B-B14F-4D97-AF65-F5344CB8AC3E}">
        <p14:creationId xmlns:p14="http://schemas.microsoft.com/office/powerpoint/2010/main" val="3480249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80329-78E3-B32C-9009-037279E6B165}"/>
              </a:ext>
            </a:extLst>
          </p:cNvPr>
          <p:cNvSpPr>
            <a:spLocks noGrp="1"/>
          </p:cNvSpPr>
          <p:nvPr>
            <p:ph type="title"/>
          </p:nvPr>
        </p:nvSpPr>
        <p:spPr/>
        <p:txBody>
          <a:bodyPr/>
          <a:lstStyle/>
          <a:p>
            <a:r>
              <a:rPr lang="en-CA" dirty="0"/>
              <a:t>Use Lists!</a:t>
            </a:r>
          </a:p>
        </p:txBody>
      </p:sp>
      <p:sp>
        <p:nvSpPr>
          <p:cNvPr id="3" name="Content Placeholder 2">
            <a:extLst>
              <a:ext uri="{FF2B5EF4-FFF2-40B4-BE49-F238E27FC236}">
                <a16:creationId xmlns:a16="http://schemas.microsoft.com/office/drawing/2014/main" id="{FEBCF935-8592-4D24-52C3-0BE419A592C7}"/>
              </a:ext>
            </a:extLst>
          </p:cNvPr>
          <p:cNvSpPr>
            <a:spLocks noGrp="1"/>
          </p:cNvSpPr>
          <p:nvPr>
            <p:ph idx="1"/>
          </p:nvPr>
        </p:nvSpPr>
        <p:spPr>
          <a:xfrm>
            <a:off x="677334" y="1930401"/>
            <a:ext cx="8596668" cy="4110962"/>
          </a:xfrm>
        </p:spPr>
        <p:txBody>
          <a:bodyPr/>
          <a:lstStyle/>
          <a:p>
            <a:pPr>
              <a:lnSpc>
                <a:spcPct val="120000"/>
              </a:lnSpc>
              <a:spcAft>
                <a:spcPts val="600"/>
              </a:spcAft>
            </a:pPr>
            <a:r>
              <a:rPr lang="en-US" sz="2600" dirty="0"/>
              <a:t>Use lists to organize your information. </a:t>
            </a:r>
          </a:p>
          <a:p>
            <a:pPr lvl="1">
              <a:lnSpc>
                <a:spcPct val="120000"/>
              </a:lnSpc>
              <a:spcAft>
                <a:spcPts val="600"/>
              </a:spcAft>
            </a:pPr>
            <a:r>
              <a:rPr lang="en-US" sz="2400" dirty="0"/>
              <a:t>Lists break the information into chunks of consumable content, and screen readers can easily navigate through them. </a:t>
            </a:r>
          </a:p>
          <a:p>
            <a:pPr lvl="1">
              <a:lnSpc>
                <a:spcPct val="120000"/>
              </a:lnSpc>
              <a:spcAft>
                <a:spcPts val="600"/>
              </a:spcAft>
            </a:pPr>
            <a:r>
              <a:rPr lang="en-US" sz="2400" dirty="0"/>
              <a:t>Use direct formatting options to create accessible lists. Screen readers will not identify manually created lists as lists. </a:t>
            </a:r>
          </a:p>
          <a:p>
            <a:endParaRPr lang="en-CA" dirty="0"/>
          </a:p>
        </p:txBody>
      </p:sp>
      <p:sp>
        <p:nvSpPr>
          <p:cNvPr id="4" name="Slide Number Placeholder 3">
            <a:extLst>
              <a:ext uri="{FF2B5EF4-FFF2-40B4-BE49-F238E27FC236}">
                <a16:creationId xmlns:a16="http://schemas.microsoft.com/office/drawing/2014/main" id="{C87437C6-50AA-C74F-BC78-188C9D1C66CC}"/>
              </a:ext>
            </a:extLst>
          </p:cNvPr>
          <p:cNvSpPr>
            <a:spLocks noGrp="1"/>
          </p:cNvSpPr>
          <p:nvPr>
            <p:ph type="sldNum" sz="quarter" idx="12"/>
          </p:nvPr>
        </p:nvSpPr>
        <p:spPr/>
        <p:txBody>
          <a:bodyPr/>
          <a:lstStyle/>
          <a:p>
            <a:fld id="{5B04349D-B87A-48FD-A359-6A04BC4FB981}" type="slidenum">
              <a:rPr lang="en-CA" smtClean="0"/>
              <a:t>12</a:t>
            </a:fld>
            <a:endParaRPr lang="en-CA" dirty="0"/>
          </a:p>
        </p:txBody>
      </p:sp>
    </p:spTree>
    <p:extLst>
      <p:ext uri="{BB962C8B-B14F-4D97-AF65-F5344CB8AC3E}">
        <p14:creationId xmlns:p14="http://schemas.microsoft.com/office/powerpoint/2010/main" val="2921106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1309F-9183-5AF7-320F-9C70F1B3F9A8}"/>
              </a:ext>
            </a:extLst>
          </p:cNvPr>
          <p:cNvSpPr>
            <a:spLocks noGrp="1"/>
          </p:cNvSpPr>
          <p:nvPr>
            <p:ph type="title"/>
          </p:nvPr>
        </p:nvSpPr>
        <p:spPr/>
        <p:txBody>
          <a:bodyPr/>
          <a:lstStyle/>
          <a:p>
            <a:r>
              <a:rPr lang="en-CA" dirty="0"/>
              <a:t>Defining the Language of the Text</a:t>
            </a:r>
          </a:p>
        </p:txBody>
      </p:sp>
      <p:sp>
        <p:nvSpPr>
          <p:cNvPr id="3" name="Content Placeholder 2">
            <a:extLst>
              <a:ext uri="{FF2B5EF4-FFF2-40B4-BE49-F238E27FC236}">
                <a16:creationId xmlns:a16="http://schemas.microsoft.com/office/drawing/2014/main" id="{53ED6564-6D4D-95BD-376C-F50AD344FE42}"/>
              </a:ext>
            </a:extLst>
          </p:cNvPr>
          <p:cNvSpPr>
            <a:spLocks noGrp="1"/>
          </p:cNvSpPr>
          <p:nvPr>
            <p:ph idx="1"/>
          </p:nvPr>
        </p:nvSpPr>
        <p:spPr>
          <a:xfrm>
            <a:off x="677334" y="1930401"/>
            <a:ext cx="8596668" cy="4620028"/>
          </a:xfrm>
        </p:spPr>
        <p:txBody>
          <a:bodyPr>
            <a:noAutofit/>
          </a:bodyPr>
          <a:lstStyle/>
          <a:p>
            <a:pPr>
              <a:spcAft>
                <a:spcPts val="600"/>
              </a:spcAft>
            </a:pPr>
            <a:r>
              <a:rPr lang="en-US" sz="2400" dirty="0"/>
              <a:t>Define the language of the text in your presentation. </a:t>
            </a:r>
          </a:p>
          <a:p>
            <a:pPr>
              <a:spcAft>
                <a:spcPts val="600"/>
              </a:spcAft>
            </a:pPr>
            <a:r>
              <a:rPr lang="en-US" sz="2400" dirty="0"/>
              <a:t>Text marked up in different language(s) will be recognized by screen readers and pronounced correctly. </a:t>
            </a:r>
          </a:p>
          <a:p>
            <a:pPr lvl="1">
              <a:spcAft>
                <a:spcPts val="600"/>
              </a:spcAft>
            </a:pPr>
            <a:r>
              <a:rPr lang="en-US" sz="2200" dirty="0"/>
              <a:t>In PowerPoint, highlight the text and select File &gt; Tools &gt; Language &gt; Choose language.</a:t>
            </a:r>
          </a:p>
          <a:p>
            <a:pPr lvl="1">
              <a:spcAft>
                <a:spcPts val="600"/>
              </a:spcAft>
            </a:pPr>
            <a:r>
              <a:rPr lang="en-US" sz="2200" dirty="0"/>
              <a:t>In Google Slides, highlight the text and select File &gt; Language &gt; Choose language.</a:t>
            </a:r>
          </a:p>
          <a:p>
            <a:pPr lvl="1">
              <a:spcAft>
                <a:spcPts val="600"/>
              </a:spcAft>
            </a:pPr>
            <a:r>
              <a:rPr lang="en-US" sz="2200" dirty="0"/>
              <a:t>In Keynote, highlight the text and select File &gt; Advanced &gt; Language &amp; Region &gt; Choose language.</a:t>
            </a:r>
          </a:p>
        </p:txBody>
      </p:sp>
      <p:sp>
        <p:nvSpPr>
          <p:cNvPr id="4" name="Slide Number Placeholder 3">
            <a:extLst>
              <a:ext uri="{FF2B5EF4-FFF2-40B4-BE49-F238E27FC236}">
                <a16:creationId xmlns:a16="http://schemas.microsoft.com/office/drawing/2014/main" id="{F661C59E-748C-7332-2636-8031A48ED3D9}"/>
              </a:ext>
            </a:extLst>
          </p:cNvPr>
          <p:cNvSpPr>
            <a:spLocks noGrp="1"/>
          </p:cNvSpPr>
          <p:nvPr>
            <p:ph type="sldNum" sz="quarter" idx="12"/>
          </p:nvPr>
        </p:nvSpPr>
        <p:spPr/>
        <p:txBody>
          <a:bodyPr/>
          <a:lstStyle/>
          <a:p>
            <a:fld id="{5B04349D-B87A-48FD-A359-6A04BC4FB981}" type="slidenum">
              <a:rPr lang="en-CA" smtClean="0"/>
              <a:t>13</a:t>
            </a:fld>
            <a:endParaRPr lang="en-CA" dirty="0"/>
          </a:p>
        </p:txBody>
      </p:sp>
    </p:spTree>
    <p:extLst>
      <p:ext uri="{BB962C8B-B14F-4D97-AF65-F5344CB8AC3E}">
        <p14:creationId xmlns:p14="http://schemas.microsoft.com/office/powerpoint/2010/main" val="2444694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DA031-B0B0-06A6-A49D-E8ADE839D343}"/>
              </a:ext>
            </a:extLst>
          </p:cNvPr>
          <p:cNvSpPr>
            <a:spLocks noGrp="1"/>
          </p:cNvSpPr>
          <p:nvPr>
            <p:ph type="title"/>
          </p:nvPr>
        </p:nvSpPr>
        <p:spPr/>
        <p:txBody>
          <a:bodyPr/>
          <a:lstStyle/>
          <a:p>
            <a:r>
              <a:rPr lang="en-CA" dirty="0"/>
              <a:t>Accessible Hyperlinks</a:t>
            </a:r>
          </a:p>
        </p:txBody>
      </p:sp>
      <p:sp>
        <p:nvSpPr>
          <p:cNvPr id="3" name="Content Placeholder 2">
            <a:extLst>
              <a:ext uri="{FF2B5EF4-FFF2-40B4-BE49-F238E27FC236}">
                <a16:creationId xmlns:a16="http://schemas.microsoft.com/office/drawing/2014/main" id="{4638AFF5-AAFA-6A6F-6740-4FD0E99EAB6D}"/>
              </a:ext>
            </a:extLst>
          </p:cNvPr>
          <p:cNvSpPr>
            <a:spLocks noGrp="1"/>
          </p:cNvSpPr>
          <p:nvPr>
            <p:ph idx="1"/>
          </p:nvPr>
        </p:nvSpPr>
        <p:spPr>
          <a:xfrm>
            <a:off x="677334" y="1930400"/>
            <a:ext cx="8596668" cy="4476087"/>
          </a:xfrm>
        </p:spPr>
        <p:txBody>
          <a:bodyPr>
            <a:noAutofit/>
          </a:bodyPr>
          <a:lstStyle/>
          <a:p>
            <a:pPr>
              <a:spcAft>
                <a:spcPts val="600"/>
              </a:spcAft>
            </a:pPr>
            <a:r>
              <a:rPr lang="en-CA" sz="2300" dirty="0"/>
              <a:t>Ensure that the hyperlinks in your presentation are accessible. </a:t>
            </a:r>
          </a:p>
          <a:p>
            <a:pPr>
              <a:spcAft>
                <a:spcPts val="600"/>
              </a:spcAft>
            </a:pPr>
            <a:r>
              <a:rPr lang="en-CA" sz="2300" dirty="0"/>
              <a:t>Hyperlinks need to be informative for users of assistive technologies who navigate using links. </a:t>
            </a:r>
          </a:p>
          <a:p>
            <a:pPr>
              <a:spcAft>
                <a:spcPts val="600"/>
              </a:spcAft>
            </a:pPr>
            <a:r>
              <a:rPr lang="en-CA" sz="2300" dirty="0"/>
              <a:t>For the presentation display, use the shortest URL possible and use camel case format. </a:t>
            </a:r>
          </a:p>
          <a:p>
            <a:pPr lvl="1">
              <a:spcAft>
                <a:spcPts val="600"/>
              </a:spcAft>
            </a:pPr>
            <a:r>
              <a:rPr lang="en-CA" sz="2000" dirty="0"/>
              <a:t>For example, </a:t>
            </a:r>
            <a:r>
              <a:rPr lang="en-CA" sz="2000" dirty="0">
                <a:hlinkClick r:id="rId3"/>
              </a:rPr>
              <a:t>AccessibleLibraries.ca</a:t>
            </a:r>
            <a:endParaRPr lang="en-CA" sz="2000" dirty="0"/>
          </a:p>
          <a:p>
            <a:pPr>
              <a:spcAft>
                <a:spcPts val="600"/>
              </a:spcAft>
            </a:pPr>
            <a:r>
              <a:rPr lang="en-CA" sz="2300" dirty="0"/>
              <a:t>For digital handouts of your presentation, use informative text. </a:t>
            </a:r>
          </a:p>
          <a:p>
            <a:pPr lvl="1">
              <a:spcAft>
                <a:spcPts val="600"/>
              </a:spcAft>
            </a:pPr>
            <a:r>
              <a:rPr lang="en-CA" sz="2000" dirty="0"/>
              <a:t>For example, to learn more, visit the </a:t>
            </a:r>
            <a:r>
              <a:rPr lang="en-CA" sz="2000" dirty="0">
                <a:hlinkClick r:id="rId4"/>
              </a:rPr>
              <a:t>Accessible Libraries website</a:t>
            </a:r>
            <a:r>
              <a:rPr lang="en-CA" sz="2000" dirty="0"/>
              <a:t>.</a:t>
            </a:r>
          </a:p>
        </p:txBody>
      </p:sp>
      <p:sp>
        <p:nvSpPr>
          <p:cNvPr id="4" name="Slide Number Placeholder 3">
            <a:extLst>
              <a:ext uri="{FF2B5EF4-FFF2-40B4-BE49-F238E27FC236}">
                <a16:creationId xmlns:a16="http://schemas.microsoft.com/office/drawing/2014/main" id="{AE1D3623-0B3E-D6D7-70C2-62F00BA38055}"/>
              </a:ext>
            </a:extLst>
          </p:cNvPr>
          <p:cNvSpPr>
            <a:spLocks noGrp="1"/>
          </p:cNvSpPr>
          <p:nvPr>
            <p:ph type="sldNum" sz="quarter" idx="12"/>
          </p:nvPr>
        </p:nvSpPr>
        <p:spPr/>
        <p:txBody>
          <a:bodyPr/>
          <a:lstStyle/>
          <a:p>
            <a:fld id="{5B04349D-B87A-48FD-A359-6A04BC4FB981}" type="slidenum">
              <a:rPr lang="en-CA" smtClean="0"/>
              <a:t>14</a:t>
            </a:fld>
            <a:endParaRPr lang="en-CA" dirty="0"/>
          </a:p>
        </p:txBody>
      </p:sp>
    </p:spTree>
    <p:extLst>
      <p:ext uri="{BB962C8B-B14F-4D97-AF65-F5344CB8AC3E}">
        <p14:creationId xmlns:p14="http://schemas.microsoft.com/office/powerpoint/2010/main" val="13705001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3C1B9-ED57-6F0A-B0D5-E0EF8FC43DBE}"/>
              </a:ext>
            </a:extLst>
          </p:cNvPr>
          <p:cNvSpPr>
            <a:spLocks noGrp="1"/>
          </p:cNvSpPr>
          <p:nvPr>
            <p:ph type="title"/>
          </p:nvPr>
        </p:nvSpPr>
        <p:spPr/>
        <p:txBody>
          <a:bodyPr/>
          <a:lstStyle/>
          <a:p>
            <a:r>
              <a:rPr lang="en-CA" dirty="0"/>
              <a:t>Demonstration: From a Person with Low Vision</a:t>
            </a:r>
          </a:p>
        </p:txBody>
      </p:sp>
      <p:sp>
        <p:nvSpPr>
          <p:cNvPr id="3" name="Content Placeholder 2">
            <a:extLst>
              <a:ext uri="{FF2B5EF4-FFF2-40B4-BE49-F238E27FC236}">
                <a16:creationId xmlns:a16="http://schemas.microsoft.com/office/drawing/2014/main" id="{899A1EA2-BF8A-15BB-6227-0A7B38F78150}"/>
              </a:ext>
            </a:extLst>
          </p:cNvPr>
          <p:cNvSpPr>
            <a:spLocks noGrp="1"/>
          </p:cNvSpPr>
          <p:nvPr>
            <p:ph idx="1"/>
          </p:nvPr>
        </p:nvSpPr>
        <p:spPr/>
        <p:txBody>
          <a:bodyPr/>
          <a:lstStyle/>
          <a:p>
            <a:r>
              <a:rPr lang="en-CA" sz="3200" dirty="0"/>
              <a:t>Video demonstration to be added shortly. </a:t>
            </a:r>
          </a:p>
          <a:p>
            <a:pPr marL="0" indent="0">
              <a:buNone/>
            </a:pPr>
            <a:endParaRPr lang="en-CA" dirty="0"/>
          </a:p>
        </p:txBody>
      </p:sp>
      <p:sp>
        <p:nvSpPr>
          <p:cNvPr id="4" name="Slide Number Placeholder 3">
            <a:extLst>
              <a:ext uri="{FF2B5EF4-FFF2-40B4-BE49-F238E27FC236}">
                <a16:creationId xmlns:a16="http://schemas.microsoft.com/office/drawing/2014/main" id="{7334B2D4-D1BD-03F5-0391-4A331CBDF8B7}"/>
              </a:ext>
            </a:extLst>
          </p:cNvPr>
          <p:cNvSpPr>
            <a:spLocks noGrp="1"/>
          </p:cNvSpPr>
          <p:nvPr>
            <p:ph type="sldNum" sz="quarter" idx="12"/>
          </p:nvPr>
        </p:nvSpPr>
        <p:spPr/>
        <p:txBody>
          <a:bodyPr/>
          <a:lstStyle/>
          <a:p>
            <a:fld id="{5B04349D-B87A-48FD-A359-6A04BC4FB981}" type="slidenum">
              <a:rPr lang="en-CA" smtClean="0"/>
              <a:t>15</a:t>
            </a:fld>
            <a:endParaRPr lang="en-CA" dirty="0"/>
          </a:p>
        </p:txBody>
      </p:sp>
    </p:spTree>
    <p:extLst>
      <p:ext uri="{BB962C8B-B14F-4D97-AF65-F5344CB8AC3E}">
        <p14:creationId xmlns:p14="http://schemas.microsoft.com/office/powerpoint/2010/main" val="29427301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BA061-D2B2-78CF-C10C-61A8E93FB2FE}"/>
              </a:ext>
            </a:extLst>
          </p:cNvPr>
          <p:cNvSpPr>
            <a:spLocks noGrp="1"/>
          </p:cNvSpPr>
          <p:nvPr>
            <p:ph type="title"/>
          </p:nvPr>
        </p:nvSpPr>
        <p:spPr/>
        <p:txBody>
          <a:bodyPr/>
          <a:lstStyle/>
          <a:p>
            <a:r>
              <a:rPr lang="en-US" dirty="0"/>
              <a:t>Demonstration: Screen Reader User</a:t>
            </a:r>
          </a:p>
        </p:txBody>
      </p:sp>
      <p:sp>
        <p:nvSpPr>
          <p:cNvPr id="3" name="Content Placeholder 2">
            <a:extLst>
              <a:ext uri="{FF2B5EF4-FFF2-40B4-BE49-F238E27FC236}">
                <a16:creationId xmlns:a16="http://schemas.microsoft.com/office/drawing/2014/main" id="{E84E8855-7531-8518-65E6-4F00738E631C}"/>
              </a:ext>
            </a:extLst>
          </p:cNvPr>
          <p:cNvSpPr>
            <a:spLocks noGrp="1"/>
          </p:cNvSpPr>
          <p:nvPr>
            <p:ph idx="1"/>
          </p:nvPr>
        </p:nvSpPr>
        <p:spPr>
          <a:xfrm>
            <a:off x="677334" y="1930401"/>
            <a:ext cx="8596668" cy="4110962"/>
          </a:xfrm>
        </p:spPr>
        <p:txBody>
          <a:bodyPr>
            <a:normAutofit/>
          </a:bodyPr>
          <a:lstStyle/>
          <a:p>
            <a:r>
              <a:rPr lang="en-US" sz="3200" dirty="0"/>
              <a:t>Melody will now demonstrate how a screen reader will navigate through an inaccessible and accessible presentation. </a:t>
            </a:r>
          </a:p>
        </p:txBody>
      </p:sp>
      <p:sp>
        <p:nvSpPr>
          <p:cNvPr id="4" name="Slide Number Placeholder 3">
            <a:extLst>
              <a:ext uri="{FF2B5EF4-FFF2-40B4-BE49-F238E27FC236}">
                <a16:creationId xmlns:a16="http://schemas.microsoft.com/office/drawing/2014/main" id="{D6A9E4BC-9C46-C84F-C9F7-2068822BE718}"/>
              </a:ext>
            </a:extLst>
          </p:cNvPr>
          <p:cNvSpPr>
            <a:spLocks noGrp="1"/>
          </p:cNvSpPr>
          <p:nvPr>
            <p:ph type="sldNum" sz="quarter" idx="12"/>
          </p:nvPr>
        </p:nvSpPr>
        <p:spPr/>
        <p:txBody>
          <a:bodyPr/>
          <a:lstStyle/>
          <a:p>
            <a:fld id="{5B04349D-B87A-48FD-A359-6A04BC4FB981}" type="slidenum">
              <a:rPr lang="en-CA" smtClean="0"/>
              <a:t>16</a:t>
            </a:fld>
            <a:endParaRPr lang="en-CA" dirty="0"/>
          </a:p>
        </p:txBody>
      </p:sp>
    </p:spTree>
    <p:extLst>
      <p:ext uri="{BB962C8B-B14F-4D97-AF65-F5344CB8AC3E}">
        <p14:creationId xmlns:p14="http://schemas.microsoft.com/office/powerpoint/2010/main" val="57584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D3625-EFB0-0E4B-CC75-567342D7B9CB}"/>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672228D4-B82C-D5DE-0BD7-A5BB18A06817}"/>
              </a:ext>
            </a:extLst>
          </p:cNvPr>
          <p:cNvSpPr>
            <a:spLocks noGrp="1"/>
          </p:cNvSpPr>
          <p:nvPr>
            <p:ph idx="1"/>
          </p:nvPr>
        </p:nvSpPr>
        <p:spPr>
          <a:xfrm>
            <a:off x="677334" y="1930401"/>
            <a:ext cx="8596668" cy="4110962"/>
          </a:xfrm>
        </p:spPr>
        <p:txBody>
          <a:bodyPr>
            <a:normAutofit/>
          </a:bodyPr>
          <a:lstStyle/>
          <a:p>
            <a:pPr>
              <a:spcAft>
                <a:spcPts val="600"/>
              </a:spcAft>
            </a:pPr>
            <a:r>
              <a:rPr lang="en-US" sz="2400" dirty="0"/>
              <a:t>Thank you for attending the first webinar in the “Creating Accessible Presentations” series. </a:t>
            </a:r>
          </a:p>
          <a:p>
            <a:pPr>
              <a:spcAft>
                <a:spcPts val="600"/>
              </a:spcAft>
            </a:pPr>
            <a:r>
              <a:rPr lang="en-US" sz="2400" dirty="0"/>
              <a:t>The next webinar is ”Presentation Features and Tools” on March 23, 2023, at 2:00 pm EST/11:00 pm PST. </a:t>
            </a:r>
          </a:p>
          <a:p>
            <a:pPr>
              <a:spcAft>
                <a:spcPts val="600"/>
              </a:spcAft>
            </a:pPr>
            <a:r>
              <a:rPr lang="en-US" sz="2400" dirty="0"/>
              <a:t>Questions?</a:t>
            </a:r>
          </a:p>
        </p:txBody>
      </p:sp>
      <p:sp>
        <p:nvSpPr>
          <p:cNvPr id="4" name="Slide Number Placeholder 3">
            <a:extLst>
              <a:ext uri="{FF2B5EF4-FFF2-40B4-BE49-F238E27FC236}">
                <a16:creationId xmlns:a16="http://schemas.microsoft.com/office/drawing/2014/main" id="{8C6C5058-FA40-BB1B-41F2-E563BFCBCB39}"/>
              </a:ext>
            </a:extLst>
          </p:cNvPr>
          <p:cNvSpPr>
            <a:spLocks noGrp="1"/>
          </p:cNvSpPr>
          <p:nvPr>
            <p:ph type="sldNum" sz="quarter" idx="12"/>
          </p:nvPr>
        </p:nvSpPr>
        <p:spPr/>
        <p:txBody>
          <a:bodyPr/>
          <a:lstStyle/>
          <a:p>
            <a:fld id="{5B04349D-B87A-48FD-A359-6A04BC4FB981}" type="slidenum">
              <a:rPr lang="en-CA" smtClean="0"/>
              <a:t>17</a:t>
            </a:fld>
            <a:endParaRPr lang="en-CA" dirty="0"/>
          </a:p>
        </p:txBody>
      </p:sp>
    </p:spTree>
    <p:extLst>
      <p:ext uri="{BB962C8B-B14F-4D97-AF65-F5344CB8AC3E}">
        <p14:creationId xmlns:p14="http://schemas.microsoft.com/office/powerpoint/2010/main" val="4149557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55AAE-3589-9687-8199-5793BFE56608}"/>
              </a:ext>
            </a:extLst>
          </p:cNvPr>
          <p:cNvSpPr>
            <a:spLocks noGrp="1"/>
          </p:cNvSpPr>
          <p:nvPr>
            <p:ph type="title"/>
          </p:nvPr>
        </p:nvSpPr>
        <p:spPr/>
        <p:txBody>
          <a:bodyPr/>
          <a:lstStyle/>
          <a:p>
            <a:r>
              <a:rPr lang="en-CA" dirty="0"/>
              <a:t>References</a:t>
            </a:r>
          </a:p>
        </p:txBody>
      </p:sp>
      <p:sp>
        <p:nvSpPr>
          <p:cNvPr id="3" name="Content Placeholder 2">
            <a:extLst>
              <a:ext uri="{FF2B5EF4-FFF2-40B4-BE49-F238E27FC236}">
                <a16:creationId xmlns:a16="http://schemas.microsoft.com/office/drawing/2014/main" id="{55753F44-1622-E346-A089-52ED4844219B}"/>
              </a:ext>
            </a:extLst>
          </p:cNvPr>
          <p:cNvSpPr>
            <a:spLocks noGrp="1"/>
          </p:cNvSpPr>
          <p:nvPr>
            <p:ph idx="1"/>
          </p:nvPr>
        </p:nvSpPr>
        <p:spPr>
          <a:xfrm>
            <a:off x="677334" y="1930400"/>
            <a:ext cx="8596668" cy="4476087"/>
          </a:xfrm>
        </p:spPr>
        <p:txBody>
          <a:bodyPr>
            <a:normAutofit/>
          </a:bodyPr>
          <a:lstStyle/>
          <a:p>
            <a:pPr>
              <a:spcAft>
                <a:spcPts val="600"/>
              </a:spcAft>
            </a:pPr>
            <a:r>
              <a:rPr lang="en-CA" dirty="0"/>
              <a:t>WAI Making Events Accessible: Checklist for meetings, conferences, training, and presentations that are remote/virtual, in-person, or hybrid: </a:t>
            </a:r>
            <a:r>
              <a:rPr lang="en-CA" dirty="0">
                <a:hlinkClick r:id="rId3"/>
              </a:rPr>
              <a:t>www.w3.org/WAI/teach-advocate/accessible-presentations/</a:t>
            </a:r>
            <a:r>
              <a:rPr lang="en-CA" dirty="0"/>
              <a:t>.</a:t>
            </a:r>
          </a:p>
          <a:p>
            <a:pPr>
              <a:spcAft>
                <a:spcPts val="600"/>
              </a:spcAft>
            </a:pPr>
            <a:r>
              <a:rPr lang="en-CA" dirty="0"/>
              <a:t>WebAim Accessible PowerPoint Presentation: </a:t>
            </a:r>
            <a:r>
              <a:rPr lang="en-CA" dirty="0">
                <a:hlinkClick r:id="rId4"/>
              </a:rPr>
              <a:t>https://webaim.org/techniques/powerpoint/</a:t>
            </a:r>
            <a:r>
              <a:rPr lang="en-CA" dirty="0"/>
              <a:t>.</a:t>
            </a:r>
          </a:p>
          <a:p>
            <a:pPr>
              <a:spcAft>
                <a:spcPts val="600"/>
              </a:spcAft>
            </a:pPr>
            <a:r>
              <a:rPr lang="en-CA" dirty="0"/>
              <a:t>Microsoft: Make your PowerPoint presentations accessible to people with disabilities: </a:t>
            </a:r>
            <a:r>
              <a:rPr lang="en-CA" dirty="0">
                <a:hlinkClick r:id="rId5"/>
              </a:rPr>
              <a:t>https://support.microsoft.com/en-us/office/make-your-powerpoint-presentations-accessible-to-people-with-disabilities-6f7772b2-2f33-4bd2-8ca7-dae3b2b3ef25</a:t>
            </a:r>
            <a:r>
              <a:rPr lang="en-CA" dirty="0"/>
              <a:t>.</a:t>
            </a:r>
          </a:p>
          <a:p>
            <a:pPr>
              <a:spcAft>
                <a:spcPts val="600"/>
              </a:spcAft>
            </a:pPr>
            <a:r>
              <a:rPr lang="en-CA" dirty="0"/>
              <a:t>Create accessible documents, spreadsheets, or presentations with Pages, Numbers, or Keynote: </a:t>
            </a:r>
            <a:r>
              <a:rPr lang="en-CA" dirty="0">
                <a:hlinkClick r:id="rId6"/>
              </a:rPr>
              <a:t>https://support.apple.com/en-us/HT210563</a:t>
            </a:r>
            <a:r>
              <a:rPr lang="en-CA" dirty="0"/>
              <a:t>.</a:t>
            </a:r>
          </a:p>
          <a:p>
            <a:pPr>
              <a:spcAft>
                <a:spcPts val="600"/>
              </a:spcAft>
            </a:pPr>
            <a:r>
              <a:rPr lang="en-CA" dirty="0"/>
              <a:t>Google Docs: Make your document or presentation more accessible: </a:t>
            </a:r>
            <a:r>
              <a:rPr lang="en-CA" dirty="0">
                <a:hlinkClick r:id="rId7"/>
              </a:rPr>
              <a:t>https://support.google.com/docs/answer/6199477?hl=en</a:t>
            </a:r>
            <a:r>
              <a:rPr lang="en-CA" dirty="0"/>
              <a:t>.</a:t>
            </a:r>
          </a:p>
        </p:txBody>
      </p:sp>
      <p:sp>
        <p:nvSpPr>
          <p:cNvPr id="4" name="Slide Number Placeholder 3">
            <a:extLst>
              <a:ext uri="{FF2B5EF4-FFF2-40B4-BE49-F238E27FC236}">
                <a16:creationId xmlns:a16="http://schemas.microsoft.com/office/drawing/2014/main" id="{5B857767-2A6A-0C51-D9B8-6AF4035E5894}"/>
              </a:ext>
            </a:extLst>
          </p:cNvPr>
          <p:cNvSpPr>
            <a:spLocks noGrp="1"/>
          </p:cNvSpPr>
          <p:nvPr>
            <p:ph type="sldNum" sz="quarter" idx="12"/>
          </p:nvPr>
        </p:nvSpPr>
        <p:spPr/>
        <p:txBody>
          <a:bodyPr/>
          <a:lstStyle/>
          <a:p>
            <a:fld id="{5B04349D-B87A-48FD-A359-6A04BC4FB981}" type="slidenum">
              <a:rPr lang="en-CA" smtClean="0"/>
              <a:t>18</a:t>
            </a:fld>
            <a:endParaRPr lang="en-CA" dirty="0"/>
          </a:p>
        </p:txBody>
      </p:sp>
    </p:spTree>
    <p:extLst>
      <p:ext uri="{BB962C8B-B14F-4D97-AF65-F5344CB8AC3E}">
        <p14:creationId xmlns:p14="http://schemas.microsoft.com/office/powerpoint/2010/main" val="16653952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64166-562A-1E4E-2BF9-61E855CE3C47}"/>
              </a:ext>
            </a:extLst>
          </p:cNvPr>
          <p:cNvSpPr>
            <a:spLocks noGrp="1"/>
          </p:cNvSpPr>
          <p:nvPr>
            <p:ph type="title"/>
          </p:nvPr>
        </p:nvSpPr>
        <p:spPr/>
        <p:txBody>
          <a:bodyPr/>
          <a:lstStyle/>
          <a:p>
            <a:r>
              <a:rPr lang="en-CA" dirty="0"/>
              <a:t>References Continued…</a:t>
            </a:r>
          </a:p>
        </p:txBody>
      </p:sp>
      <p:sp>
        <p:nvSpPr>
          <p:cNvPr id="3" name="Content Placeholder 2">
            <a:extLst>
              <a:ext uri="{FF2B5EF4-FFF2-40B4-BE49-F238E27FC236}">
                <a16:creationId xmlns:a16="http://schemas.microsoft.com/office/drawing/2014/main" id="{EFC6A96F-FE1D-6FF1-A883-249EAECA6A61}"/>
              </a:ext>
            </a:extLst>
          </p:cNvPr>
          <p:cNvSpPr>
            <a:spLocks noGrp="1"/>
          </p:cNvSpPr>
          <p:nvPr>
            <p:ph idx="1"/>
          </p:nvPr>
        </p:nvSpPr>
        <p:spPr/>
        <p:txBody>
          <a:bodyPr/>
          <a:lstStyle/>
          <a:p>
            <a:r>
              <a:rPr lang="en-CA" dirty="0"/>
              <a:t>Presenter Toolkit by Rebecca </a:t>
            </a:r>
            <a:r>
              <a:rPr lang="en-CA" dirty="0" err="1"/>
              <a:t>Shortt</a:t>
            </a:r>
            <a:r>
              <a:rPr lang="en-CA" dirty="0"/>
              <a:t>: </a:t>
            </a:r>
            <a:r>
              <a:rPr lang="en-CA" dirty="0">
                <a:hlinkClick r:id="rId3"/>
              </a:rPr>
              <a:t>https://opentextbc.ca/presentertoolkit/chapter/presenting-practices/  </a:t>
            </a:r>
            <a:endParaRPr lang="en-CA" dirty="0"/>
          </a:p>
          <a:p>
            <a:r>
              <a:rPr lang="en-CA" dirty="0"/>
              <a:t>Virtual Presentation Accessibility Guidelines by the America Anthropological Association: </a:t>
            </a:r>
            <a:r>
              <a:rPr lang="en-CA" dirty="0">
                <a:hlinkClick r:id="rId4"/>
              </a:rPr>
              <a:t>www.americananthro.org/VirtualPresentations?navItemNumber=25891</a:t>
            </a:r>
            <a:r>
              <a:rPr lang="en-CA" dirty="0"/>
              <a:t> </a:t>
            </a:r>
          </a:p>
          <a:p>
            <a:endParaRPr lang="en-CA" dirty="0"/>
          </a:p>
        </p:txBody>
      </p:sp>
      <p:sp>
        <p:nvSpPr>
          <p:cNvPr id="4" name="Slide Number Placeholder 3">
            <a:extLst>
              <a:ext uri="{FF2B5EF4-FFF2-40B4-BE49-F238E27FC236}">
                <a16:creationId xmlns:a16="http://schemas.microsoft.com/office/drawing/2014/main" id="{A1F089D4-1CE3-C8EA-6CA3-0DD6117D0B13}"/>
              </a:ext>
            </a:extLst>
          </p:cNvPr>
          <p:cNvSpPr>
            <a:spLocks noGrp="1"/>
          </p:cNvSpPr>
          <p:nvPr>
            <p:ph type="sldNum" sz="quarter" idx="12"/>
          </p:nvPr>
        </p:nvSpPr>
        <p:spPr/>
        <p:txBody>
          <a:bodyPr/>
          <a:lstStyle/>
          <a:p>
            <a:fld id="{5B04349D-B87A-48FD-A359-6A04BC4FB981}" type="slidenum">
              <a:rPr lang="en-CA" smtClean="0"/>
              <a:t>19</a:t>
            </a:fld>
            <a:endParaRPr lang="en-CA" dirty="0"/>
          </a:p>
        </p:txBody>
      </p:sp>
    </p:spTree>
    <p:extLst>
      <p:ext uri="{BB962C8B-B14F-4D97-AF65-F5344CB8AC3E}">
        <p14:creationId xmlns:p14="http://schemas.microsoft.com/office/powerpoint/2010/main" val="2807168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42984-7ADC-A75F-DB82-8D2EF5DA3045}"/>
              </a:ext>
            </a:extLst>
          </p:cNvPr>
          <p:cNvSpPr>
            <a:spLocks noGrp="1"/>
          </p:cNvSpPr>
          <p:nvPr>
            <p:ph type="title"/>
          </p:nvPr>
        </p:nvSpPr>
        <p:spPr/>
        <p:txBody>
          <a:bodyPr/>
          <a:lstStyle/>
          <a:p>
            <a:r>
              <a:rPr lang="en-US" dirty="0"/>
              <a:t>Land Acknowledgment</a:t>
            </a:r>
          </a:p>
        </p:txBody>
      </p:sp>
      <p:sp>
        <p:nvSpPr>
          <p:cNvPr id="3" name="Content Placeholder 2">
            <a:extLst>
              <a:ext uri="{FF2B5EF4-FFF2-40B4-BE49-F238E27FC236}">
                <a16:creationId xmlns:a16="http://schemas.microsoft.com/office/drawing/2014/main" id="{B3FDD84D-D929-DAA9-AE68-1D95E19C0F9E}"/>
              </a:ext>
            </a:extLst>
          </p:cNvPr>
          <p:cNvSpPr>
            <a:spLocks noGrp="1"/>
          </p:cNvSpPr>
          <p:nvPr>
            <p:ph idx="1"/>
          </p:nvPr>
        </p:nvSpPr>
        <p:spPr>
          <a:xfrm>
            <a:off x="677334" y="1930400"/>
            <a:ext cx="8596668" cy="4110963"/>
          </a:xfrm>
        </p:spPr>
        <p:txBody>
          <a:bodyPr>
            <a:normAutofit/>
          </a:bodyPr>
          <a:lstStyle/>
          <a:p>
            <a:pPr marL="0" indent="0">
              <a:buNone/>
            </a:pPr>
            <a:r>
              <a:rPr lang="en-US" sz="2800" dirty="0"/>
              <a:t>“Our presenters today come from across this land, living and working in what we now know as Canada. We respect and affirm the inherent and Treaty Rights of all Indigenous Peoples and will continue to honour the commitments to self-determination and sovereignty we have made to Indigenous Nations and Peoples. We respectfully ask for you all to take a moment to acknowledge the lands on which you reside.”</a:t>
            </a:r>
          </a:p>
          <a:p>
            <a:endParaRPr lang="en-US" dirty="0"/>
          </a:p>
        </p:txBody>
      </p:sp>
      <p:sp>
        <p:nvSpPr>
          <p:cNvPr id="4" name="Slide Number Placeholder 3">
            <a:extLst>
              <a:ext uri="{FF2B5EF4-FFF2-40B4-BE49-F238E27FC236}">
                <a16:creationId xmlns:a16="http://schemas.microsoft.com/office/drawing/2014/main" id="{7FD4698B-6ECB-E85E-F3F5-2EF13C00B409}"/>
              </a:ext>
            </a:extLst>
          </p:cNvPr>
          <p:cNvSpPr>
            <a:spLocks noGrp="1"/>
          </p:cNvSpPr>
          <p:nvPr>
            <p:ph type="sldNum" sz="quarter" idx="12"/>
          </p:nvPr>
        </p:nvSpPr>
        <p:spPr/>
        <p:txBody>
          <a:bodyPr/>
          <a:lstStyle/>
          <a:p>
            <a:fld id="{5B04349D-B87A-48FD-A359-6A04BC4FB981}" type="slidenum">
              <a:rPr lang="en-CA" smtClean="0"/>
              <a:t>2</a:t>
            </a:fld>
            <a:endParaRPr lang="en-CA" dirty="0"/>
          </a:p>
        </p:txBody>
      </p:sp>
    </p:spTree>
    <p:extLst>
      <p:ext uri="{BB962C8B-B14F-4D97-AF65-F5344CB8AC3E}">
        <p14:creationId xmlns:p14="http://schemas.microsoft.com/office/powerpoint/2010/main" val="3661833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1B736-9B50-B909-6B78-7807E1533F8A}"/>
              </a:ext>
            </a:extLst>
          </p:cNvPr>
          <p:cNvSpPr>
            <a:spLocks noGrp="1"/>
          </p:cNvSpPr>
          <p:nvPr>
            <p:ph type="title"/>
          </p:nvPr>
        </p:nvSpPr>
        <p:spPr/>
        <p:txBody>
          <a:bodyPr/>
          <a:lstStyle/>
          <a:p>
            <a:r>
              <a:rPr lang="en-US" dirty="0"/>
              <a:t>Common Presentation Programs</a:t>
            </a:r>
          </a:p>
        </p:txBody>
      </p:sp>
      <p:sp>
        <p:nvSpPr>
          <p:cNvPr id="3" name="Content Placeholder 2">
            <a:extLst>
              <a:ext uri="{FF2B5EF4-FFF2-40B4-BE49-F238E27FC236}">
                <a16:creationId xmlns:a16="http://schemas.microsoft.com/office/drawing/2014/main" id="{B37A8DE3-B30F-50F3-2D82-ED17D1DD4E17}"/>
              </a:ext>
            </a:extLst>
          </p:cNvPr>
          <p:cNvSpPr>
            <a:spLocks noGrp="1"/>
          </p:cNvSpPr>
          <p:nvPr>
            <p:ph idx="1"/>
          </p:nvPr>
        </p:nvSpPr>
        <p:spPr>
          <a:xfrm>
            <a:off x="677334" y="1930400"/>
            <a:ext cx="8596668" cy="4669905"/>
          </a:xfrm>
        </p:spPr>
        <p:txBody>
          <a:bodyPr>
            <a:normAutofit/>
          </a:bodyPr>
          <a:lstStyle/>
          <a:p>
            <a:pPr lvl="0">
              <a:spcAft>
                <a:spcPts val="600"/>
              </a:spcAft>
            </a:pPr>
            <a:r>
              <a:rPr lang="en-CA" sz="2400" dirty="0"/>
              <a:t>Microsoft PowerPoint</a:t>
            </a:r>
          </a:p>
          <a:p>
            <a:pPr lvl="0">
              <a:spcAft>
                <a:spcPts val="600"/>
              </a:spcAft>
            </a:pPr>
            <a:r>
              <a:rPr lang="en-CA" sz="2400" dirty="0"/>
              <a:t>Apple Keynote</a:t>
            </a:r>
          </a:p>
          <a:p>
            <a:pPr lvl="0">
              <a:spcAft>
                <a:spcPts val="600"/>
              </a:spcAft>
            </a:pPr>
            <a:r>
              <a:rPr lang="en-CA" sz="2400" dirty="0"/>
              <a:t>Google Slides</a:t>
            </a:r>
          </a:p>
          <a:p>
            <a:pPr lvl="0">
              <a:spcAft>
                <a:spcPts val="600"/>
              </a:spcAft>
            </a:pPr>
            <a:r>
              <a:rPr lang="en-CA" sz="2400" dirty="0"/>
              <a:t>Other Options (e.g., Prezi, Slides, </a:t>
            </a:r>
            <a:r>
              <a:rPr lang="en-CA" sz="2400" dirty="0" err="1"/>
              <a:t>Visme</a:t>
            </a:r>
            <a:r>
              <a:rPr lang="en-CA" sz="2400" dirty="0"/>
              <a:t>, Canva, etc.) will not be covered in this series. </a:t>
            </a:r>
          </a:p>
          <a:p>
            <a:pPr lvl="1">
              <a:spcAft>
                <a:spcPts val="600"/>
              </a:spcAft>
            </a:pPr>
            <a:r>
              <a:rPr lang="en-CA" sz="2200" dirty="0"/>
              <a:t>Most of the guidelines in this and upcoming webinars can be applied to other presentation programs, such as formatting font accessibly. </a:t>
            </a:r>
          </a:p>
          <a:p>
            <a:pPr lvl="1">
              <a:spcAft>
                <a:spcPts val="600"/>
              </a:spcAft>
            </a:pPr>
            <a:r>
              <a:rPr lang="en-CA" sz="2200" dirty="0"/>
              <a:t>Ensure that any presentation can be downloaded in PowerPoint format so screen readers can access it. </a:t>
            </a:r>
          </a:p>
        </p:txBody>
      </p:sp>
      <p:sp>
        <p:nvSpPr>
          <p:cNvPr id="4" name="Slide Number Placeholder 3">
            <a:extLst>
              <a:ext uri="{FF2B5EF4-FFF2-40B4-BE49-F238E27FC236}">
                <a16:creationId xmlns:a16="http://schemas.microsoft.com/office/drawing/2014/main" id="{0705CDF9-6AEE-98D2-6008-1598F41F5571}"/>
              </a:ext>
            </a:extLst>
          </p:cNvPr>
          <p:cNvSpPr>
            <a:spLocks noGrp="1"/>
          </p:cNvSpPr>
          <p:nvPr>
            <p:ph type="sldNum" sz="quarter" idx="12"/>
          </p:nvPr>
        </p:nvSpPr>
        <p:spPr/>
        <p:txBody>
          <a:bodyPr/>
          <a:lstStyle/>
          <a:p>
            <a:fld id="{5B04349D-B87A-48FD-A359-6A04BC4FB981}" type="slidenum">
              <a:rPr lang="en-CA" smtClean="0"/>
              <a:t>3</a:t>
            </a:fld>
            <a:endParaRPr lang="en-CA" dirty="0"/>
          </a:p>
        </p:txBody>
      </p:sp>
    </p:spTree>
    <p:extLst>
      <p:ext uri="{BB962C8B-B14F-4D97-AF65-F5344CB8AC3E}">
        <p14:creationId xmlns:p14="http://schemas.microsoft.com/office/powerpoint/2010/main" val="427534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97286-AE36-A376-9BE9-C7F106865FC4}"/>
              </a:ext>
            </a:extLst>
          </p:cNvPr>
          <p:cNvSpPr>
            <a:spLocks noGrp="1"/>
          </p:cNvSpPr>
          <p:nvPr>
            <p:ph type="title"/>
          </p:nvPr>
        </p:nvSpPr>
        <p:spPr/>
        <p:txBody>
          <a:bodyPr/>
          <a:lstStyle/>
          <a:p>
            <a:r>
              <a:rPr lang="en-US" dirty="0"/>
              <a:t>Select an Accessible Template</a:t>
            </a:r>
          </a:p>
        </p:txBody>
      </p:sp>
      <p:sp>
        <p:nvSpPr>
          <p:cNvPr id="3" name="Content Placeholder 2">
            <a:extLst>
              <a:ext uri="{FF2B5EF4-FFF2-40B4-BE49-F238E27FC236}">
                <a16:creationId xmlns:a16="http://schemas.microsoft.com/office/drawing/2014/main" id="{2148780F-3F9D-C000-BE5A-18D1F08A5403}"/>
              </a:ext>
            </a:extLst>
          </p:cNvPr>
          <p:cNvSpPr>
            <a:spLocks noGrp="1"/>
          </p:cNvSpPr>
          <p:nvPr>
            <p:ph idx="1"/>
          </p:nvPr>
        </p:nvSpPr>
        <p:spPr>
          <a:xfrm>
            <a:off x="677334" y="1930399"/>
            <a:ext cx="8596668" cy="4736407"/>
          </a:xfrm>
        </p:spPr>
        <p:txBody>
          <a:bodyPr>
            <a:normAutofit/>
          </a:bodyPr>
          <a:lstStyle/>
          <a:p>
            <a:pPr>
              <a:spcAft>
                <a:spcPts val="600"/>
              </a:spcAft>
            </a:pPr>
            <a:r>
              <a:rPr lang="en-CA" sz="2400" dirty="0"/>
              <a:t>In PowerPoint </a:t>
            </a:r>
          </a:p>
          <a:p>
            <a:pPr lvl="1">
              <a:spcAft>
                <a:spcPts val="600"/>
              </a:spcAft>
            </a:pPr>
            <a:r>
              <a:rPr lang="en-CA" sz="2200" dirty="0"/>
              <a:t>You can search for “accessible” presentation templates.  </a:t>
            </a:r>
          </a:p>
          <a:p>
            <a:pPr lvl="1">
              <a:spcAft>
                <a:spcPts val="600"/>
              </a:spcAft>
            </a:pPr>
            <a:r>
              <a:rPr lang="en-CA" sz="2200" dirty="0"/>
              <a:t>Accessible examples include Universal Presentation, Geometric Presentation, Colourful Abstract Pitch Deck, etc. </a:t>
            </a:r>
          </a:p>
          <a:p>
            <a:pPr>
              <a:spcAft>
                <a:spcPts val="600"/>
              </a:spcAft>
            </a:pPr>
            <a:r>
              <a:rPr lang="en-CA" sz="2400" dirty="0"/>
              <a:t>In Keynote and Google Slides</a:t>
            </a:r>
          </a:p>
          <a:p>
            <a:pPr lvl="1">
              <a:spcAft>
                <a:spcPts val="600"/>
              </a:spcAft>
            </a:pPr>
            <a:r>
              <a:rPr lang="en-CA" sz="2200" dirty="0"/>
              <a:t>Templates/themes are not searchable by accessibility. </a:t>
            </a:r>
          </a:p>
          <a:p>
            <a:pPr lvl="1">
              <a:spcAft>
                <a:spcPts val="600"/>
              </a:spcAft>
            </a:pPr>
            <a:r>
              <a:rPr lang="en-CA" sz="2200" dirty="0"/>
              <a:t>Use the formatting guidelines in this webinar series when choosing your theme in Keynote and Google Slides. </a:t>
            </a:r>
          </a:p>
        </p:txBody>
      </p:sp>
      <p:sp>
        <p:nvSpPr>
          <p:cNvPr id="4" name="Slide Number Placeholder 3">
            <a:extLst>
              <a:ext uri="{FF2B5EF4-FFF2-40B4-BE49-F238E27FC236}">
                <a16:creationId xmlns:a16="http://schemas.microsoft.com/office/drawing/2014/main" id="{4EF9A3F8-4E4D-DA6B-58CE-142B89DBDDCC}"/>
              </a:ext>
            </a:extLst>
          </p:cNvPr>
          <p:cNvSpPr>
            <a:spLocks noGrp="1"/>
          </p:cNvSpPr>
          <p:nvPr>
            <p:ph type="sldNum" sz="quarter" idx="12"/>
          </p:nvPr>
        </p:nvSpPr>
        <p:spPr/>
        <p:txBody>
          <a:bodyPr/>
          <a:lstStyle/>
          <a:p>
            <a:fld id="{5B04349D-B87A-48FD-A359-6A04BC4FB981}" type="slidenum">
              <a:rPr lang="en-CA" smtClean="0"/>
              <a:t>4</a:t>
            </a:fld>
            <a:endParaRPr lang="en-CA" dirty="0"/>
          </a:p>
        </p:txBody>
      </p:sp>
    </p:spTree>
    <p:extLst>
      <p:ext uri="{BB962C8B-B14F-4D97-AF65-F5344CB8AC3E}">
        <p14:creationId xmlns:p14="http://schemas.microsoft.com/office/powerpoint/2010/main" val="1958548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6C8B4-E248-F9C4-AE4A-B0FABDB21B7F}"/>
              </a:ext>
            </a:extLst>
          </p:cNvPr>
          <p:cNvSpPr>
            <a:spLocks noGrp="1"/>
          </p:cNvSpPr>
          <p:nvPr>
            <p:ph type="title"/>
          </p:nvPr>
        </p:nvSpPr>
        <p:spPr/>
        <p:txBody>
          <a:bodyPr/>
          <a:lstStyle/>
          <a:p>
            <a:r>
              <a:rPr lang="en-US" dirty="0"/>
              <a:t>Exporting Templates</a:t>
            </a:r>
          </a:p>
        </p:txBody>
      </p:sp>
      <p:sp>
        <p:nvSpPr>
          <p:cNvPr id="3" name="Content Placeholder 2">
            <a:extLst>
              <a:ext uri="{FF2B5EF4-FFF2-40B4-BE49-F238E27FC236}">
                <a16:creationId xmlns:a16="http://schemas.microsoft.com/office/drawing/2014/main" id="{D80A7E9A-7D8C-D9A0-7104-B059FA7796CF}"/>
              </a:ext>
            </a:extLst>
          </p:cNvPr>
          <p:cNvSpPr>
            <a:spLocks noGrp="1"/>
          </p:cNvSpPr>
          <p:nvPr>
            <p:ph idx="1"/>
          </p:nvPr>
        </p:nvSpPr>
        <p:spPr>
          <a:xfrm>
            <a:off x="677334" y="1930400"/>
            <a:ext cx="8596668" cy="4669905"/>
          </a:xfrm>
        </p:spPr>
        <p:txBody>
          <a:bodyPr>
            <a:normAutofit fontScale="85000" lnSpcReduction="20000"/>
          </a:bodyPr>
          <a:lstStyle/>
          <a:p>
            <a:pPr>
              <a:lnSpc>
                <a:spcPct val="120000"/>
              </a:lnSpc>
              <a:spcAft>
                <a:spcPts val="600"/>
              </a:spcAft>
            </a:pPr>
            <a:r>
              <a:rPr lang="en-US" sz="2200" dirty="0"/>
              <a:t>In the other presentation programs, you can open templates/themes from PowerPoint, Keynote, and Google Slides. For example:</a:t>
            </a:r>
          </a:p>
          <a:p>
            <a:pPr lvl="1">
              <a:lnSpc>
                <a:spcPct val="120000"/>
              </a:lnSpc>
              <a:spcAft>
                <a:spcPts val="600"/>
              </a:spcAft>
            </a:pPr>
            <a:r>
              <a:rPr lang="en-US" sz="2200" dirty="0"/>
              <a:t>You can save a PowerPoint template and open it in Keynote.</a:t>
            </a:r>
          </a:p>
          <a:p>
            <a:pPr lvl="2">
              <a:lnSpc>
                <a:spcPct val="120000"/>
              </a:lnSpc>
              <a:spcAft>
                <a:spcPts val="600"/>
              </a:spcAft>
            </a:pPr>
            <a:r>
              <a:rPr lang="en-US" sz="2100" dirty="0"/>
              <a:t>Select File &gt; Save as Template</a:t>
            </a:r>
          </a:p>
          <a:p>
            <a:pPr lvl="2">
              <a:lnSpc>
                <a:spcPct val="120000"/>
              </a:lnSpc>
              <a:spcAft>
                <a:spcPts val="600"/>
              </a:spcAft>
            </a:pPr>
            <a:r>
              <a:rPr lang="en-US" sz="2100" dirty="0"/>
              <a:t>To open it in Keynote, select File &gt; Open &gt; File Name</a:t>
            </a:r>
          </a:p>
          <a:p>
            <a:pPr lvl="1">
              <a:lnSpc>
                <a:spcPct val="120000"/>
              </a:lnSpc>
              <a:spcAft>
                <a:spcPts val="600"/>
              </a:spcAft>
            </a:pPr>
            <a:r>
              <a:rPr lang="en-US" sz="2200" dirty="0"/>
              <a:t>You can export a blank Keynote theme/presentation in a PowerPoint format and open it in either PowerPoint or Google Slides.</a:t>
            </a:r>
          </a:p>
          <a:p>
            <a:pPr lvl="2">
              <a:lnSpc>
                <a:spcPct val="120000"/>
              </a:lnSpc>
              <a:spcAft>
                <a:spcPts val="600"/>
              </a:spcAft>
            </a:pPr>
            <a:r>
              <a:rPr lang="en-US" sz="2100" dirty="0"/>
              <a:t>Select File &gt; Export To &gt; PowerPoint… and choose where to save it. </a:t>
            </a:r>
          </a:p>
          <a:p>
            <a:pPr lvl="1">
              <a:lnSpc>
                <a:spcPct val="120000"/>
              </a:lnSpc>
              <a:spcAft>
                <a:spcPts val="600"/>
              </a:spcAft>
            </a:pPr>
            <a:r>
              <a:rPr lang="en-US" sz="2200" dirty="0"/>
              <a:t>You can upload PowerPoint templates into Google Slides.</a:t>
            </a:r>
          </a:p>
          <a:p>
            <a:pPr lvl="2">
              <a:lnSpc>
                <a:spcPct val="120000"/>
              </a:lnSpc>
              <a:spcAft>
                <a:spcPts val="600"/>
              </a:spcAft>
            </a:pPr>
            <a:r>
              <a:rPr lang="en-US" sz="2100" dirty="0"/>
              <a:t>Open a new Google Slide Document, select Import Theme &gt; Upload &gt; Choose File.</a:t>
            </a:r>
          </a:p>
        </p:txBody>
      </p:sp>
      <p:sp>
        <p:nvSpPr>
          <p:cNvPr id="4" name="Slide Number Placeholder 3">
            <a:extLst>
              <a:ext uri="{FF2B5EF4-FFF2-40B4-BE49-F238E27FC236}">
                <a16:creationId xmlns:a16="http://schemas.microsoft.com/office/drawing/2014/main" id="{177EE47D-BF41-13B6-1660-005C73D5AA1F}"/>
              </a:ext>
            </a:extLst>
          </p:cNvPr>
          <p:cNvSpPr>
            <a:spLocks noGrp="1"/>
          </p:cNvSpPr>
          <p:nvPr>
            <p:ph type="sldNum" sz="quarter" idx="12"/>
          </p:nvPr>
        </p:nvSpPr>
        <p:spPr/>
        <p:txBody>
          <a:bodyPr/>
          <a:lstStyle/>
          <a:p>
            <a:fld id="{5B04349D-B87A-48FD-A359-6A04BC4FB981}" type="slidenum">
              <a:rPr lang="en-CA" smtClean="0"/>
              <a:t>5</a:t>
            </a:fld>
            <a:endParaRPr lang="en-CA" dirty="0"/>
          </a:p>
        </p:txBody>
      </p:sp>
    </p:spTree>
    <p:extLst>
      <p:ext uri="{BB962C8B-B14F-4D97-AF65-F5344CB8AC3E}">
        <p14:creationId xmlns:p14="http://schemas.microsoft.com/office/powerpoint/2010/main" val="1359499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14CF1-9972-5F61-8008-3DE255971EB3}"/>
              </a:ext>
            </a:extLst>
          </p:cNvPr>
          <p:cNvSpPr>
            <a:spLocks noGrp="1"/>
          </p:cNvSpPr>
          <p:nvPr>
            <p:ph type="title"/>
          </p:nvPr>
        </p:nvSpPr>
        <p:spPr/>
        <p:txBody>
          <a:bodyPr/>
          <a:lstStyle/>
          <a:p>
            <a:r>
              <a:rPr lang="en-US" dirty="0"/>
              <a:t>Layouts</a:t>
            </a:r>
          </a:p>
        </p:txBody>
      </p:sp>
      <p:sp>
        <p:nvSpPr>
          <p:cNvPr id="3" name="Content Placeholder 2">
            <a:extLst>
              <a:ext uri="{FF2B5EF4-FFF2-40B4-BE49-F238E27FC236}">
                <a16:creationId xmlns:a16="http://schemas.microsoft.com/office/drawing/2014/main" id="{FDC2A49F-407A-9270-114E-AA3A771545B7}"/>
              </a:ext>
            </a:extLst>
          </p:cNvPr>
          <p:cNvSpPr>
            <a:spLocks noGrp="1"/>
          </p:cNvSpPr>
          <p:nvPr>
            <p:ph idx="1"/>
          </p:nvPr>
        </p:nvSpPr>
        <p:spPr>
          <a:xfrm>
            <a:off x="677334" y="1930401"/>
            <a:ext cx="8596668" cy="4110962"/>
          </a:xfrm>
        </p:spPr>
        <p:txBody>
          <a:bodyPr>
            <a:normAutofit lnSpcReduction="10000"/>
          </a:bodyPr>
          <a:lstStyle/>
          <a:p>
            <a:pPr>
              <a:spcAft>
                <a:spcPts val="600"/>
              </a:spcAft>
            </a:pPr>
            <a:r>
              <a:rPr lang="en-US" sz="2400" dirty="0"/>
              <a:t>All slides should have a unique title/heading. </a:t>
            </a:r>
          </a:p>
          <a:p>
            <a:pPr>
              <a:spcAft>
                <a:spcPts val="600"/>
              </a:spcAft>
            </a:pPr>
            <a:r>
              <a:rPr lang="en-US" sz="2400" dirty="0"/>
              <a:t>Use the preformatted slide layouts provided by PowerPoint, Keynote and Google Slides. </a:t>
            </a:r>
          </a:p>
          <a:p>
            <a:pPr>
              <a:spcAft>
                <a:spcPts val="600"/>
              </a:spcAft>
            </a:pPr>
            <a:r>
              <a:rPr lang="en-CA" sz="2400" dirty="0"/>
              <a:t>Limit the amount of text on each slide, </a:t>
            </a:r>
            <a:r>
              <a:rPr lang="en-US" sz="2400" dirty="0"/>
              <a:t>which can be distracting.</a:t>
            </a:r>
          </a:p>
          <a:p>
            <a:pPr>
              <a:spcAft>
                <a:spcPts val="600"/>
              </a:spcAft>
            </a:pPr>
            <a:r>
              <a:rPr lang="en-US" sz="2400" dirty="0"/>
              <a:t>Ensure that the slides’ contents are in the correct reading order. </a:t>
            </a:r>
          </a:p>
          <a:p>
            <a:pPr lvl="1">
              <a:spcAft>
                <a:spcPts val="600"/>
              </a:spcAft>
            </a:pPr>
            <a:r>
              <a:rPr lang="en-US" sz="2200" dirty="0"/>
              <a:t>This will be covered in further detail next week when we discuss the PowerPoint Accessibility Checker. </a:t>
            </a:r>
          </a:p>
        </p:txBody>
      </p:sp>
      <p:sp>
        <p:nvSpPr>
          <p:cNvPr id="4" name="Slide Number Placeholder 3">
            <a:extLst>
              <a:ext uri="{FF2B5EF4-FFF2-40B4-BE49-F238E27FC236}">
                <a16:creationId xmlns:a16="http://schemas.microsoft.com/office/drawing/2014/main" id="{CA6C099D-A4C9-73A4-021E-BE690C557A65}"/>
              </a:ext>
            </a:extLst>
          </p:cNvPr>
          <p:cNvSpPr>
            <a:spLocks noGrp="1"/>
          </p:cNvSpPr>
          <p:nvPr>
            <p:ph type="sldNum" sz="quarter" idx="12"/>
          </p:nvPr>
        </p:nvSpPr>
        <p:spPr/>
        <p:txBody>
          <a:bodyPr/>
          <a:lstStyle/>
          <a:p>
            <a:fld id="{5B04349D-B87A-48FD-A359-6A04BC4FB981}" type="slidenum">
              <a:rPr lang="en-CA" smtClean="0"/>
              <a:t>6</a:t>
            </a:fld>
            <a:endParaRPr lang="en-CA" dirty="0"/>
          </a:p>
        </p:txBody>
      </p:sp>
    </p:spTree>
    <p:extLst>
      <p:ext uri="{BB962C8B-B14F-4D97-AF65-F5344CB8AC3E}">
        <p14:creationId xmlns:p14="http://schemas.microsoft.com/office/powerpoint/2010/main" val="3242234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1D6B7-5254-953A-81F7-1D21E61C7734}"/>
              </a:ext>
            </a:extLst>
          </p:cNvPr>
          <p:cNvSpPr>
            <a:spLocks noGrp="1"/>
          </p:cNvSpPr>
          <p:nvPr>
            <p:ph type="title"/>
          </p:nvPr>
        </p:nvSpPr>
        <p:spPr/>
        <p:txBody>
          <a:bodyPr/>
          <a:lstStyle/>
          <a:p>
            <a:r>
              <a:rPr lang="en-CA" dirty="0"/>
              <a:t>Colour Contrast</a:t>
            </a:r>
          </a:p>
        </p:txBody>
      </p:sp>
      <p:sp>
        <p:nvSpPr>
          <p:cNvPr id="3" name="Content Placeholder 2">
            <a:extLst>
              <a:ext uri="{FF2B5EF4-FFF2-40B4-BE49-F238E27FC236}">
                <a16:creationId xmlns:a16="http://schemas.microsoft.com/office/drawing/2014/main" id="{0737E8EE-23D6-6825-7615-D30BCC50F150}"/>
              </a:ext>
            </a:extLst>
          </p:cNvPr>
          <p:cNvSpPr>
            <a:spLocks noGrp="1"/>
          </p:cNvSpPr>
          <p:nvPr>
            <p:ph idx="1"/>
          </p:nvPr>
        </p:nvSpPr>
        <p:spPr>
          <a:xfrm>
            <a:off x="677333" y="1930400"/>
            <a:ext cx="8732673" cy="4620029"/>
          </a:xfrm>
        </p:spPr>
        <p:txBody>
          <a:bodyPr>
            <a:noAutofit/>
          </a:bodyPr>
          <a:lstStyle/>
          <a:p>
            <a:pPr>
              <a:lnSpc>
                <a:spcPct val="120000"/>
              </a:lnSpc>
              <a:spcAft>
                <a:spcPts val="600"/>
              </a:spcAft>
            </a:pPr>
            <a:r>
              <a:rPr lang="en-CA" sz="2200" dirty="0"/>
              <a:t>Your presentation should have good colour contrast in both the design of the presentation and the font.</a:t>
            </a:r>
          </a:p>
          <a:p>
            <a:pPr lvl="1">
              <a:lnSpc>
                <a:spcPct val="120000"/>
              </a:lnSpc>
              <a:spcAft>
                <a:spcPts val="600"/>
              </a:spcAft>
            </a:pPr>
            <a:r>
              <a:rPr lang="en-CA" sz="2000" dirty="0"/>
              <a:t> The Web Content Accessibility Guidelines (WCAG) state that the contrast ratio should be at least 4.5:1.</a:t>
            </a:r>
          </a:p>
          <a:p>
            <a:pPr lvl="1">
              <a:lnSpc>
                <a:spcPct val="120000"/>
              </a:lnSpc>
              <a:spcAft>
                <a:spcPts val="600"/>
              </a:spcAft>
            </a:pPr>
            <a:r>
              <a:rPr lang="en-CA" sz="2000" dirty="0">
                <a:effectLst/>
                <a:ea typeface="Times New Roman" panose="02020603050405020304" pitchFamily="18" charset="0"/>
                <a:cs typeface="Times New Roman" panose="02020603050405020304" pitchFamily="18" charset="0"/>
              </a:rPr>
              <a:t>The colour contrast ratio is a measurement calculated by comparing the brightness (or luminance) between two colours. </a:t>
            </a:r>
            <a:endParaRPr lang="en-CA" sz="2000" dirty="0"/>
          </a:p>
          <a:p>
            <a:pPr lvl="1">
              <a:lnSpc>
                <a:spcPct val="120000"/>
              </a:lnSpc>
              <a:spcAft>
                <a:spcPts val="600"/>
              </a:spcAft>
            </a:pPr>
            <a:r>
              <a:rPr lang="en-CA" sz="2000" dirty="0"/>
              <a:t>For example, black text on a white background is accessible, but light grey text on a white background has low contrast and is difficult to read. </a:t>
            </a:r>
          </a:p>
          <a:p>
            <a:pPr>
              <a:lnSpc>
                <a:spcPct val="120000"/>
              </a:lnSpc>
              <a:spcAft>
                <a:spcPts val="600"/>
              </a:spcAft>
            </a:pPr>
            <a:r>
              <a:rPr lang="en-CA" sz="2200" dirty="0"/>
              <a:t>Checking colour contrast: </a:t>
            </a:r>
            <a:r>
              <a:rPr lang="en-CA" sz="2200" dirty="0">
                <a:hlinkClick r:id="rId3"/>
              </a:rPr>
              <a:t>ContrastChecker.com</a:t>
            </a:r>
            <a:endParaRPr lang="en-CA" sz="2200" dirty="0"/>
          </a:p>
        </p:txBody>
      </p:sp>
      <p:sp>
        <p:nvSpPr>
          <p:cNvPr id="4" name="Slide Number Placeholder 3">
            <a:extLst>
              <a:ext uri="{FF2B5EF4-FFF2-40B4-BE49-F238E27FC236}">
                <a16:creationId xmlns:a16="http://schemas.microsoft.com/office/drawing/2014/main" id="{B5E6D8FE-362A-D4D5-AC80-81E425896B50}"/>
              </a:ext>
            </a:extLst>
          </p:cNvPr>
          <p:cNvSpPr>
            <a:spLocks noGrp="1"/>
          </p:cNvSpPr>
          <p:nvPr>
            <p:ph type="sldNum" sz="quarter" idx="12"/>
          </p:nvPr>
        </p:nvSpPr>
        <p:spPr/>
        <p:txBody>
          <a:bodyPr/>
          <a:lstStyle/>
          <a:p>
            <a:fld id="{5B04349D-B87A-48FD-A359-6A04BC4FB981}" type="slidenum">
              <a:rPr lang="en-CA" smtClean="0"/>
              <a:t>7</a:t>
            </a:fld>
            <a:endParaRPr lang="en-CA" dirty="0"/>
          </a:p>
        </p:txBody>
      </p:sp>
    </p:spTree>
    <p:extLst>
      <p:ext uri="{BB962C8B-B14F-4D97-AF65-F5344CB8AC3E}">
        <p14:creationId xmlns:p14="http://schemas.microsoft.com/office/powerpoint/2010/main" val="1402918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23849-C46F-9FD9-1CF8-AA875C65FDE1}"/>
              </a:ext>
            </a:extLst>
          </p:cNvPr>
          <p:cNvSpPr>
            <a:spLocks noGrp="1"/>
          </p:cNvSpPr>
          <p:nvPr>
            <p:ph type="title"/>
          </p:nvPr>
        </p:nvSpPr>
        <p:spPr/>
        <p:txBody>
          <a:bodyPr/>
          <a:lstStyle/>
          <a:p>
            <a:r>
              <a:rPr lang="en-CA" dirty="0"/>
              <a:t>Colour to Convey Meaning</a:t>
            </a:r>
          </a:p>
        </p:txBody>
      </p:sp>
      <p:sp>
        <p:nvSpPr>
          <p:cNvPr id="3" name="Content Placeholder 2">
            <a:extLst>
              <a:ext uri="{FF2B5EF4-FFF2-40B4-BE49-F238E27FC236}">
                <a16:creationId xmlns:a16="http://schemas.microsoft.com/office/drawing/2014/main" id="{67DDB499-0DD4-6E9D-114F-B3E3C25BB039}"/>
              </a:ext>
            </a:extLst>
          </p:cNvPr>
          <p:cNvSpPr>
            <a:spLocks noGrp="1"/>
          </p:cNvSpPr>
          <p:nvPr>
            <p:ph idx="1"/>
          </p:nvPr>
        </p:nvSpPr>
        <p:spPr>
          <a:xfrm>
            <a:off x="677334" y="1930401"/>
            <a:ext cx="8596668" cy="4318000"/>
          </a:xfrm>
        </p:spPr>
        <p:txBody>
          <a:bodyPr>
            <a:normAutofit fontScale="62500" lnSpcReduction="20000"/>
          </a:bodyPr>
          <a:lstStyle/>
          <a:p>
            <a:pPr>
              <a:lnSpc>
                <a:spcPct val="120000"/>
              </a:lnSpc>
              <a:spcAft>
                <a:spcPts val="600"/>
              </a:spcAft>
            </a:pPr>
            <a:r>
              <a:rPr lang="en-CA" sz="5500" dirty="0"/>
              <a:t>Don’t use colour alone to convey meaning in your text. </a:t>
            </a:r>
          </a:p>
          <a:p>
            <a:pPr lvl="1">
              <a:lnSpc>
                <a:spcPct val="120000"/>
              </a:lnSpc>
              <a:spcAft>
                <a:spcPts val="600"/>
              </a:spcAft>
            </a:pPr>
            <a:r>
              <a:rPr lang="en-CA" sz="5000" dirty="0"/>
              <a:t>One option is to use both colours and symbols. </a:t>
            </a:r>
          </a:p>
          <a:p>
            <a:pPr lvl="1">
              <a:lnSpc>
                <a:spcPct val="120000"/>
              </a:lnSpc>
              <a:spcAft>
                <a:spcPts val="600"/>
              </a:spcAft>
            </a:pPr>
            <a:r>
              <a:rPr lang="en-CA" sz="5000" dirty="0"/>
              <a:t>For example, the number of books purchased in March 2022 is in purple and enclosed in **.</a:t>
            </a:r>
          </a:p>
          <a:p>
            <a:endParaRPr lang="en-CA" dirty="0"/>
          </a:p>
        </p:txBody>
      </p:sp>
      <p:sp>
        <p:nvSpPr>
          <p:cNvPr id="4" name="Slide Number Placeholder 3">
            <a:extLst>
              <a:ext uri="{FF2B5EF4-FFF2-40B4-BE49-F238E27FC236}">
                <a16:creationId xmlns:a16="http://schemas.microsoft.com/office/drawing/2014/main" id="{3BFE1DE5-A905-1533-B82B-62277998FD1A}"/>
              </a:ext>
            </a:extLst>
          </p:cNvPr>
          <p:cNvSpPr>
            <a:spLocks noGrp="1"/>
          </p:cNvSpPr>
          <p:nvPr>
            <p:ph type="sldNum" sz="quarter" idx="12"/>
          </p:nvPr>
        </p:nvSpPr>
        <p:spPr/>
        <p:txBody>
          <a:bodyPr/>
          <a:lstStyle/>
          <a:p>
            <a:fld id="{5B04349D-B87A-48FD-A359-6A04BC4FB981}" type="slidenum">
              <a:rPr lang="en-CA" smtClean="0"/>
              <a:t>8</a:t>
            </a:fld>
            <a:endParaRPr lang="en-CA" dirty="0"/>
          </a:p>
        </p:txBody>
      </p:sp>
    </p:spTree>
    <p:extLst>
      <p:ext uri="{BB962C8B-B14F-4D97-AF65-F5344CB8AC3E}">
        <p14:creationId xmlns:p14="http://schemas.microsoft.com/office/powerpoint/2010/main" val="1554058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8F068-5038-D666-51A0-3897EB2FDD07}"/>
              </a:ext>
            </a:extLst>
          </p:cNvPr>
          <p:cNvSpPr>
            <a:spLocks noGrp="1"/>
          </p:cNvSpPr>
          <p:nvPr>
            <p:ph type="title"/>
          </p:nvPr>
        </p:nvSpPr>
        <p:spPr/>
        <p:txBody>
          <a:bodyPr/>
          <a:lstStyle/>
          <a:p>
            <a:r>
              <a:rPr lang="en-CA" dirty="0"/>
              <a:t>Formatting Your Presentation Font</a:t>
            </a:r>
          </a:p>
        </p:txBody>
      </p:sp>
      <p:sp>
        <p:nvSpPr>
          <p:cNvPr id="3" name="Content Placeholder 2">
            <a:extLst>
              <a:ext uri="{FF2B5EF4-FFF2-40B4-BE49-F238E27FC236}">
                <a16:creationId xmlns:a16="http://schemas.microsoft.com/office/drawing/2014/main" id="{D1284693-43A2-C812-CD12-EB52B3451731}"/>
              </a:ext>
            </a:extLst>
          </p:cNvPr>
          <p:cNvSpPr>
            <a:spLocks noGrp="1"/>
          </p:cNvSpPr>
          <p:nvPr>
            <p:ph idx="1"/>
          </p:nvPr>
        </p:nvSpPr>
        <p:spPr>
          <a:xfrm>
            <a:off x="677334" y="1930400"/>
            <a:ext cx="8596668" cy="4318000"/>
          </a:xfrm>
        </p:spPr>
        <p:txBody>
          <a:bodyPr>
            <a:normAutofit/>
          </a:bodyPr>
          <a:lstStyle/>
          <a:p>
            <a:pPr>
              <a:lnSpc>
                <a:spcPct val="110000"/>
              </a:lnSpc>
              <a:spcAft>
                <a:spcPts val="600"/>
              </a:spcAft>
            </a:pPr>
            <a:r>
              <a:rPr lang="en-CA" sz="2400" dirty="0"/>
              <a:t>Formatting the Presentation Font</a:t>
            </a:r>
          </a:p>
          <a:p>
            <a:pPr lvl="1">
              <a:lnSpc>
                <a:spcPct val="110000"/>
              </a:lnSpc>
              <a:spcAft>
                <a:spcPts val="600"/>
              </a:spcAft>
            </a:pPr>
            <a:r>
              <a:rPr lang="en-CA" sz="2200" dirty="0"/>
              <a:t>Use a large font size that attendees can see from the back of the room: at least 20 points or larger.</a:t>
            </a:r>
          </a:p>
          <a:p>
            <a:pPr lvl="1">
              <a:lnSpc>
                <a:spcPct val="110000"/>
              </a:lnSpc>
              <a:spcAft>
                <a:spcPts val="600"/>
              </a:spcAft>
            </a:pPr>
            <a:r>
              <a:rPr lang="en-CA" sz="2200" dirty="0"/>
              <a:t>Use sans serif fonts like Arial, Verdana, or Helvetica. </a:t>
            </a:r>
          </a:p>
          <a:p>
            <a:pPr lvl="1">
              <a:lnSpc>
                <a:spcPct val="110000"/>
              </a:lnSpc>
            </a:pPr>
            <a:r>
              <a:rPr lang="en-CA" sz="2200" dirty="0"/>
              <a:t>Ensure adequate line spacing and lots of white space in the slides. </a:t>
            </a:r>
          </a:p>
          <a:p>
            <a:pPr lvl="1">
              <a:lnSpc>
                <a:spcPct val="110000"/>
              </a:lnSpc>
            </a:pPr>
            <a:r>
              <a:rPr lang="en-CA" sz="2200" dirty="0"/>
              <a:t>Limit or avoid the use of all caps.</a:t>
            </a:r>
          </a:p>
          <a:p>
            <a:pPr lvl="1">
              <a:lnSpc>
                <a:spcPct val="110000"/>
              </a:lnSpc>
            </a:pPr>
            <a:r>
              <a:rPr lang="en-CA" sz="2200" dirty="0"/>
              <a:t>Justify the text to the left when possible, especially for large chunks of text. </a:t>
            </a:r>
          </a:p>
        </p:txBody>
      </p:sp>
      <p:sp>
        <p:nvSpPr>
          <p:cNvPr id="4" name="Slide Number Placeholder 3">
            <a:extLst>
              <a:ext uri="{FF2B5EF4-FFF2-40B4-BE49-F238E27FC236}">
                <a16:creationId xmlns:a16="http://schemas.microsoft.com/office/drawing/2014/main" id="{B67C85CB-A88C-A941-F72D-C51FCF2F3B11}"/>
              </a:ext>
            </a:extLst>
          </p:cNvPr>
          <p:cNvSpPr>
            <a:spLocks noGrp="1"/>
          </p:cNvSpPr>
          <p:nvPr>
            <p:ph type="sldNum" sz="quarter" idx="12"/>
          </p:nvPr>
        </p:nvSpPr>
        <p:spPr/>
        <p:txBody>
          <a:bodyPr/>
          <a:lstStyle/>
          <a:p>
            <a:fld id="{5B04349D-B87A-48FD-A359-6A04BC4FB981}" type="slidenum">
              <a:rPr lang="en-CA" smtClean="0"/>
              <a:t>9</a:t>
            </a:fld>
            <a:endParaRPr lang="en-CA" dirty="0"/>
          </a:p>
        </p:txBody>
      </p:sp>
    </p:spTree>
    <p:extLst>
      <p:ext uri="{BB962C8B-B14F-4D97-AF65-F5344CB8AC3E}">
        <p14:creationId xmlns:p14="http://schemas.microsoft.com/office/powerpoint/2010/main" val="251642076"/>
      </p:ext>
    </p:extLst>
  </p:cSld>
  <p:clrMapOvr>
    <a:masterClrMapping/>
  </p:clrMapOvr>
</p:sld>
</file>

<file path=ppt/theme/theme1.xml><?xml version="1.0" encoding="utf-8"?>
<a:theme xmlns:a="http://schemas.openxmlformats.org/drawingml/2006/main" name="PLARC">
  <a:themeElements>
    <a:clrScheme name="PLARC">
      <a:dk1>
        <a:srgbClr val="000000"/>
      </a:dk1>
      <a:lt1>
        <a:srgbClr val="FFFFFF"/>
      </a:lt1>
      <a:dk2>
        <a:srgbClr val="000000"/>
      </a:dk2>
      <a:lt2>
        <a:srgbClr val="FFFFFF"/>
      </a:lt2>
      <a:accent1>
        <a:srgbClr val="D9790F"/>
      </a:accent1>
      <a:accent2>
        <a:srgbClr val="B23228"/>
      </a:accent2>
      <a:accent3>
        <a:srgbClr val="3464D0"/>
      </a:accent3>
      <a:accent4>
        <a:srgbClr val="E76618"/>
      </a:accent4>
      <a:accent5>
        <a:srgbClr val="C42F1A"/>
      </a:accent5>
      <a:accent6>
        <a:srgbClr val="86002D"/>
      </a:accent6>
      <a:hlink>
        <a:srgbClr val="E76618"/>
      </a:hlink>
      <a:folHlink>
        <a:srgbClr val="B2322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LARC_PresentationTemplate" id="{F474D596-F489-F945-8A47-94B7683183B2}" vid="{195AE17C-7145-7047-9653-3435C73168D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8780</TotalTime>
  <Words>1797</Words>
  <Application>Microsoft Macintosh PowerPoint</Application>
  <PresentationFormat>Widescreen</PresentationFormat>
  <Paragraphs>158</Paragraphs>
  <Slides>19</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Helvetica Neue</vt:lpstr>
      <vt:lpstr>Wingdings 3</vt:lpstr>
      <vt:lpstr>PLARC</vt:lpstr>
      <vt:lpstr>Creating Accessible Presentations: Getting Started</vt:lpstr>
      <vt:lpstr>Land Acknowledgment</vt:lpstr>
      <vt:lpstr>Common Presentation Programs</vt:lpstr>
      <vt:lpstr>Select an Accessible Template</vt:lpstr>
      <vt:lpstr>Exporting Templates</vt:lpstr>
      <vt:lpstr>Layouts</vt:lpstr>
      <vt:lpstr>Colour Contrast</vt:lpstr>
      <vt:lpstr>Colour to Convey Meaning</vt:lpstr>
      <vt:lpstr>Formatting Your Presentation Font</vt:lpstr>
      <vt:lpstr>Font Recommendations from Persons with Lived Experience of a Disability</vt:lpstr>
      <vt:lpstr>Readable/Understandable Text</vt:lpstr>
      <vt:lpstr>Use Lists!</vt:lpstr>
      <vt:lpstr>Defining the Language of the Text</vt:lpstr>
      <vt:lpstr>Accessible Hyperlinks</vt:lpstr>
      <vt:lpstr>Demonstration: From a Person with Low Vision</vt:lpstr>
      <vt:lpstr>Demonstration: Screen Reader User</vt:lpstr>
      <vt:lpstr>Thank You!</vt:lpstr>
      <vt:lpstr>References</vt:lpstr>
      <vt:lpstr>References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Riane Lapaire</dc:creator>
  <cp:lastModifiedBy>Megan Sellmer</cp:lastModifiedBy>
  <cp:revision>112</cp:revision>
  <cp:lastPrinted>2022-08-04T16:29:45Z</cp:lastPrinted>
  <dcterms:created xsi:type="dcterms:W3CDTF">2021-10-18T19:45:14Z</dcterms:created>
  <dcterms:modified xsi:type="dcterms:W3CDTF">2023-03-15T05:48:22Z</dcterms:modified>
</cp:coreProperties>
</file>