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302" r:id="rId2"/>
    <p:sldId id="476" r:id="rId3"/>
    <p:sldId id="335" r:id="rId4"/>
    <p:sldId id="326" r:id="rId5"/>
    <p:sldId id="394" r:id="rId6"/>
    <p:sldId id="442" r:id="rId7"/>
    <p:sldId id="400" r:id="rId8"/>
    <p:sldId id="407" r:id="rId9"/>
    <p:sldId id="441" r:id="rId10"/>
    <p:sldId id="443" r:id="rId11"/>
    <p:sldId id="460" r:id="rId12"/>
    <p:sldId id="399" r:id="rId13"/>
    <p:sldId id="473" r:id="rId14"/>
    <p:sldId id="461" r:id="rId15"/>
    <p:sldId id="474" r:id="rId16"/>
    <p:sldId id="432" r:id="rId17"/>
    <p:sldId id="462" r:id="rId18"/>
    <p:sldId id="463" r:id="rId19"/>
    <p:sldId id="468" r:id="rId20"/>
    <p:sldId id="471" r:id="rId21"/>
    <p:sldId id="472" r:id="rId22"/>
    <p:sldId id="465" r:id="rId23"/>
    <p:sldId id="467" r:id="rId24"/>
    <p:sldId id="469" r:id="rId25"/>
    <p:sldId id="470" r:id="rId26"/>
    <p:sldId id="475" r:id="rId27"/>
    <p:sldId id="459" r:id="rId28"/>
    <p:sldId id="256" r:id="rId29"/>
    <p:sldId id="257" r:id="rId30"/>
    <p:sldId id="263" r:id="rId31"/>
    <p:sldId id="260" r:id="rId32"/>
    <p:sldId id="261" r:id="rId33"/>
    <p:sldId id="259" r:id="rId34"/>
    <p:sldId id="258" r:id="rId35"/>
    <p:sldId id="431" r:id="rId36"/>
    <p:sldId id="32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B7CA42-CC55-9041-8F2B-2D175B64CD7F}" name="Megan Sellmer" initials="MS" userId="ab38a6f9e87cdef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E43550-A063-6D8E-5B03-B146D146AB65}" v="3" dt="2024-04-19T17:28:16.8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p:restoredTop sz="94717"/>
  </p:normalViewPr>
  <p:slideViewPr>
    <p:cSldViewPr snapToGrid="0">
      <p:cViewPr varScale="1">
        <p:scale>
          <a:sx n="107" d="100"/>
          <a:sy n="107" d="100"/>
        </p:scale>
        <p:origin x="768" y="1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384FB4-4DA9-44D6-A956-D7DE6E71D27C}" type="datetimeFigureOut">
              <a:rPr lang="en-CA" smtClean="0"/>
              <a:t>2024-04-22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9ED254-427C-48E9-A0BF-DB80F4DB76FF}" type="slidenum">
              <a:rPr lang="en-CA" smtClean="0"/>
              <a:t>‹#›</a:t>
            </a:fld>
            <a:endParaRPr lang="en-CA"/>
          </a:p>
        </p:txBody>
      </p:sp>
    </p:spTree>
    <p:extLst>
      <p:ext uri="{BB962C8B-B14F-4D97-AF65-F5344CB8AC3E}">
        <p14:creationId xmlns:p14="http://schemas.microsoft.com/office/powerpoint/2010/main" val="2588573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ccessiblelibraries.ca/resources/procurement-in-libraries/#question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Laurie</a:t>
            </a:r>
          </a:p>
        </p:txBody>
      </p:sp>
      <p:sp>
        <p:nvSpPr>
          <p:cNvPr id="4" name="Slide Number Placeholder 3"/>
          <p:cNvSpPr>
            <a:spLocks noGrp="1"/>
          </p:cNvSpPr>
          <p:nvPr>
            <p:ph type="sldNum" sz="quarter" idx="5"/>
          </p:nvPr>
        </p:nvSpPr>
        <p:spPr/>
        <p:txBody>
          <a:bodyPr/>
          <a:lstStyle/>
          <a:p>
            <a:fld id="{519ED254-427C-48E9-A0BF-DB80F4DB76FF}" type="slidenum">
              <a:rPr lang="en-CA" smtClean="0"/>
              <a:t>1</a:t>
            </a:fld>
            <a:endParaRPr lang="en-CA"/>
          </a:p>
        </p:txBody>
      </p:sp>
    </p:spTree>
    <p:extLst>
      <p:ext uri="{BB962C8B-B14F-4D97-AF65-F5344CB8AC3E}">
        <p14:creationId xmlns:p14="http://schemas.microsoft.com/office/powerpoint/2010/main" val="1407246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Laurie</a:t>
            </a:r>
          </a:p>
        </p:txBody>
      </p:sp>
      <p:sp>
        <p:nvSpPr>
          <p:cNvPr id="4" name="Slide Number Placeholder 3"/>
          <p:cNvSpPr>
            <a:spLocks noGrp="1"/>
          </p:cNvSpPr>
          <p:nvPr>
            <p:ph type="sldNum" sz="quarter" idx="5"/>
          </p:nvPr>
        </p:nvSpPr>
        <p:spPr/>
        <p:txBody>
          <a:bodyPr/>
          <a:lstStyle/>
          <a:p>
            <a:fld id="{519ED254-427C-48E9-A0BF-DB80F4DB76FF}" type="slidenum">
              <a:rPr lang="en-CA" smtClean="0"/>
              <a:t>11</a:t>
            </a:fld>
            <a:endParaRPr lang="en-CA"/>
          </a:p>
        </p:txBody>
      </p:sp>
    </p:spTree>
    <p:extLst>
      <p:ext uri="{BB962C8B-B14F-4D97-AF65-F5344CB8AC3E}">
        <p14:creationId xmlns:p14="http://schemas.microsoft.com/office/powerpoint/2010/main" val="1150103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Laurie</a:t>
            </a:r>
          </a:p>
        </p:txBody>
      </p:sp>
      <p:sp>
        <p:nvSpPr>
          <p:cNvPr id="4" name="Slide Number Placeholder 3"/>
          <p:cNvSpPr>
            <a:spLocks noGrp="1"/>
          </p:cNvSpPr>
          <p:nvPr>
            <p:ph type="sldNum" sz="quarter" idx="5"/>
          </p:nvPr>
        </p:nvSpPr>
        <p:spPr/>
        <p:txBody>
          <a:bodyPr/>
          <a:lstStyle/>
          <a:p>
            <a:fld id="{519ED254-427C-48E9-A0BF-DB80F4DB76FF}" type="slidenum">
              <a:rPr lang="en-CA" smtClean="0"/>
              <a:t>12</a:t>
            </a:fld>
            <a:endParaRPr lang="en-CA"/>
          </a:p>
        </p:txBody>
      </p:sp>
    </p:spTree>
    <p:extLst>
      <p:ext uri="{BB962C8B-B14F-4D97-AF65-F5344CB8AC3E}">
        <p14:creationId xmlns:p14="http://schemas.microsoft.com/office/powerpoint/2010/main" val="2891822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Laurie</a:t>
            </a:r>
          </a:p>
        </p:txBody>
      </p:sp>
      <p:sp>
        <p:nvSpPr>
          <p:cNvPr id="4" name="Slide Number Placeholder 3"/>
          <p:cNvSpPr>
            <a:spLocks noGrp="1"/>
          </p:cNvSpPr>
          <p:nvPr>
            <p:ph type="sldNum" sz="quarter" idx="5"/>
          </p:nvPr>
        </p:nvSpPr>
        <p:spPr/>
        <p:txBody>
          <a:bodyPr/>
          <a:lstStyle/>
          <a:p>
            <a:fld id="{519ED254-427C-48E9-A0BF-DB80F4DB76FF}" type="slidenum">
              <a:rPr lang="en-CA" smtClean="0"/>
              <a:t>14</a:t>
            </a:fld>
            <a:endParaRPr lang="en-CA"/>
          </a:p>
        </p:txBody>
      </p:sp>
    </p:spTree>
    <p:extLst>
      <p:ext uri="{BB962C8B-B14F-4D97-AF65-F5344CB8AC3E}">
        <p14:creationId xmlns:p14="http://schemas.microsoft.com/office/powerpoint/2010/main" val="2841289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Laurie</a:t>
            </a:r>
          </a:p>
        </p:txBody>
      </p:sp>
      <p:sp>
        <p:nvSpPr>
          <p:cNvPr id="4" name="Slide Number Placeholder 3"/>
          <p:cNvSpPr>
            <a:spLocks noGrp="1"/>
          </p:cNvSpPr>
          <p:nvPr>
            <p:ph type="sldNum" sz="quarter" idx="5"/>
          </p:nvPr>
        </p:nvSpPr>
        <p:spPr/>
        <p:txBody>
          <a:bodyPr/>
          <a:lstStyle/>
          <a:p>
            <a:fld id="{519ED254-427C-48E9-A0BF-DB80F4DB76FF}" type="slidenum">
              <a:rPr lang="en-CA" smtClean="0"/>
              <a:t>15</a:t>
            </a:fld>
            <a:endParaRPr lang="en-CA"/>
          </a:p>
        </p:txBody>
      </p:sp>
    </p:spTree>
    <p:extLst>
      <p:ext uri="{BB962C8B-B14F-4D97-AF65-F5344CB8AC3E}">
        <p14:creationId xmlns:p14="http://schemas.microsoft.com/office/powerpoint/2010/main" val="811561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Laetitia</a:t>
            </a:r>
          </a:p>
        </p:txBody>
      </p:sp>
      <p:sp>
        <p:nvSpPr>
          <p:cNvPr id="4" name="Slide Number Placeholder 3"/>
          <p:cNvSpPr>
            <a:spLocks noGrp="1"/>
          </p:cNvSpPr>
          <p:nvPr>
            <p:ph type="sldNum" sz="quarter" idx="5"/>
          </p:nvPr>
        </p:nvSpPr>
        <p:spPr/>
        <p:txBody>
          <a:bodyPr/>
          <a:lstStyle/>
          <a:p>
            <a:fld id="{519ED254-427C-48E9-A0BF-DB80F4DB76FF}" type="slidenum">
              <a:rPr lang="en-CA" smtClean="0"/>
              <a:t>16</a:t>
            </a:fld>
            <a:endParaRPr lang="en-CA"/>
          </a:p>
        </p:txBody>
      </p:sp>
    </p:spTree>
    <p:extLst>
      <p:ext uri="{BB962C8B-B14F-4D97-AF65-F5344CB8AC3E}">
        <p14:creationId xmlns:p14="http://schemas.microsoft.com/office/powerpoint/2010/main" val="908915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7e949916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7e949916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802850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7e949916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7e949916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94171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7e949916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7e949916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4236385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7e949916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7e949916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2360733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7e949916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7e949916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3760826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7e949916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7e949916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90000"/>
              </a:lnSpc>
            </a:pPr>
            <a:r>
              <a:rPr lang="en-GB" sz="1200"/>
              <a:t>Laurie</a:t>
            </a:r>
          </a:p>
          <a:p>
            <a:pPr marL="0" lvl="0" indent="0" algn="l" rtl="0">
              <a:spcBef>
                <a:spcPts val="0"/>
              </a:spcBef>
              <a:spcAft>
                <a:spcPts val="0"/>
              </a:spcAft>
              <a:buNone/>
            </a:pPr>
            <a:endParaRPr/>
          </a:p>
        </p:txBody>
      </p:sp>
    </p:spTree>
    <p:extLst>
      <p:ext uri="{BB962C8B-B14F-4D97-AF65-F5344CB8AC3E}">
        <p14:creationId xmlns:p14="http://schemas.microsoft.com/office/powerpoint/2010/main" val="4219826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7e949916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7e949916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2416190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7e949916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7e949916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2345977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7e949916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7e949916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3641157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7e949916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7e949916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1918080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7e949916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7e949916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3180177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Tami</a:t>
            </a:r>
          </a:p>
        </p:txBody>
      </p:sp>
      <p:sp>
        <p:nvSpPr>
          <p:cNvPr id="4" name="Slide Number Placeholder 3"/>
          <p:cNvSpPr>
            <a:spLocks noGrp="1"/>
          </p:cNvSpPr>
          <p:nvPr>
            <p:ph type="sldNum" sz="quarter" idx="5"/>
          </p:nvPr>
        </p:nvSpPr>
        <p:spPr/>
        <p:txBody>
          <a:bodyPr/>
          <a:lstStyle/>
          <a:p>
            <a:fld id="{519ED254-427C-48E9-A0BF-DB80F4DB76FF}" type="slidenum">
              <a:rPr lang="en-CA" smtClean="0"/>
              <a:t>27</a:t>
            </a:fld>
            <a:endParaRPr lang="en-CA"/>
          </a:p>
        </p:txBody>
      </p:sp>
    </p:spTree>
    <p:extLst>
      <p:ext uri="{BB962C8B-B14F-4D97-AF65-F5344CB8AC3E}">
        <p14:creationId xmlns:p14="http://schemas.microsoft.com/office/powerpoint/2010/main" val="3829220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Outline of presentation</a:t>
            </a:r>
            <a:endParaRPr/>
          </a:p>
        </p:txBody>
      </p:sp>
      <p:sp>
        <p:nvSpPr>
          <p:cNvPr id="54" name="Google Shape;5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digital resource vendors want their resources to be accessible. It’s good for business and they need to comply with accessibility legislation.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8995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specific project might be an eBook platform or a language learning resource</a:t>
            </a:r>
          </a:p>
          <a:p>
            <a:r>
              <a:rPr lang="en-US"/>
              <a:t>Vendors are invited to apply</a:t>
            </a:r>
          </a:p>
          <a:p>
            <a:r>
              <a:rPr lang="en-US"/>
              <a:t>If they do not meet the criteria specified in the RFP, they will be excluded</a:t>
            </a:r>
          </a:p>
          <a:p>
            <a:r>
              <a:rPr lang="en-US"/>
              <a:t>Vendors are usually required to quote prices for the service, annual costs, one-time fees and any expected increases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2636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Informal processes are more common.</a:t>
            </a:r>
          </a:p>
          <a:p>
            <a:r>
              <a:rPr lang="en-US"/>
              <a:t>It is helpful to formalize the process so that specific accessibility requirements are communicated clearly to vendor from the outset. </a:t>
            </a:r>
            <a:endParaRPr lang="en-US">
              <a:ea typeface="Calibri"/>
              <a:cs typeface="Calibri"/>
            </a:endParaRPr>
          </a:p>
          <a:p>
            <a:endParaRPr lang="en-US"/>
          </a:p>
          <a:p>
            <a:r>
              <a:rPr lang="en-US"/>
              <a:t>Request the vendor’s accessibility policy and any accessibility evaluations (or conformance reports) they’ve already completed.</a:t>
            </a:r>
            <a:endParaRPr lang="en-US">
              <a:ea typeface="Calibri"/>
              <a:cs typeface="Calibri"/>
            </a:endParaRPr>
          </a:p>
          <a:p>
            <a:endParaRPr lang="en-US"/>
          </a:p>
          <a:p>
            <a:r>
              <a:rPr lang="en-US"/>
              <a:t>The most common Accessibility Conformance Report (ACR) is the Voluntary Product Accessibility Template (VPAT).  A VPAT is an evaluation of how well their product conforms to the international Web Content Accessibility Guidelines (WCAG). </a:t>
            </a:r>
            <a:endParaRPr lang="en-US">
              <a:ea typeface="Calibri"/>
              <a:cs typeface="Calibri"/>
            </a:endParaRPr>
          </a:p>
          <a:p>
            <a:endParaRPr lang="en-US"/>
          </a:p>
          <a:p>
            <a:r>
              <a:rPr lang="en-US"/>
              <a:t>WCAG are a set of internationally accepted recommendations for making digital content accessible for people with print disabilities. A print disability covers a wide range of disabilities that can be perceptual, visual or physical, and includes vision impairment or blindness, a physical disability that prevents a person from holding or manipulating a physical book, or a learning disability that impairs reading comprehension. </a:t>
            </a:r>
            <a:endParaRPr lang="en-US">
              <a:ea typeface="Calibri"/>
              <a:cs typeface="Calibri"/>
            </a:endParaRPr>
          </a:p>
          <a:p>
            <a:endParaRPr lang="en-US"/>
          </a:p>
          <a:p>
            <a:r>
              <a:rPr lang="en-US"/>
              <a:t>A VPAT is a good starting point. It will identify the accessibility criteria that have been met but will also identify the work that still needs to be completed. Request the vendor’s development timeline to resolve the identified accessibility deficiencies.</a:t>
            </a:r>
            <a:endParaRPr lang="en-US">
              <a:ea typeface="Calibri"/>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991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7e949916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7e949916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290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 the BC Libraries Co-op all new vendors are required to complete an Accessibility Impact Assessment questionnaire. The questionnaire for vendors is similar to the one we created in response to BC Privacy legislation where libraries are required to complete privacy impact assessments (PIAs) for all third party digital resources. While an Accessibility Impact Assessment isn't a requirement under the Accessible BC Act in the same way a PIA is, it is a helpful tool in communicating accessibility criteria to vendors early on the process. The questionnaire is based on the Questions for Vendors in the </a:t>
            </a:r>
            <a:r>
              <a:rPr lang="en-US" i="1">
                <a:hlinkClick r:id="rId3"/>
              </a:rPr>
              <a:t>Accessibility Considerations for E-Resources Procurement in Libraries </a:t>
            </a:r>
            <a:r>
              <a:rPr lang="en-US">
                <a:hlinkClick r:id="rId3"/>
              </a:rPr>
              <a:t>from accessiblelibraries.ca</a:t>
            </a:r>
            <a:r>
              <a:rPr lang="en-US"/>
              <a:t> </a:t>
            </a:r>
          </a:p>
          <a:p>
            <a:endParaRPr lang="en-US">
              <a:ea typeface="Calibri"/>
              <a:cs typeface="Calibri"/>
            </a:endParaRPr>
          </a:p>
          <a:p>
            <a:r>
              <a:rPr lang="en-US">
                <a:ea typeface="Calibri"/>
                <a:cs typeface="Calibri"/>
              </a:rPr>
              <a:t>Since neither a VPAT nor an Accessibility Impact Assessment will identify all accessibility issues, it is valuable to have testers with lived experience test the resources using a variety of accessibility technologies.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9755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Clause 2.2(b)(f)</a:t>
            </a:r>
          </a:p>
          <a:p>
            <a:r>
              <a:rPr lang="en-US">
                <a:cs typeface="Calibri"/>
              </a:rPr>
              <a:t>While this clause is important in allowing libraries to modify materials in the instances where they are not accessible, it's important to make sure the vendor provides their content in accessible formats.</a:t>
            </a:r>
          </a:p>
          <a:p>
            <a:endParaRPr lang="en-US">
              <a:cs typeface="Calibri"/>
            </a:endParaRPr>
          </a:p>
          <a:p>
            <a:r>
              <a:rPr lang="en-US">
                <a:cs typeface="Calibri"/>
              </a:rPr>
              <a:t>Clause 2.2(e)</a:t>
            </a:r>
          </a:p>
          <a:p>
            <a:r>
              <a:rPr lang="en-US">
                <a:cs typeface="Calibri"/>
              </a:rPr>
              <a:t>Puts the onus on the vendor to make both the platform and content accessible and compatible with assistive devices.</a:t>
            </a:r>
          </a:p>
          <a:p>
            <a:endParaRPr lang="en-US">
              <a:cs typeface="Calibri"/>
            </a:endParaRPr>
          </a:p>
          <a:p>
            <a:r>
              <a:rPr lang="en-US">
                <a:cs typeface="Calibri"/>
              </a:rPr>
              <a:t>If you negotiate any additional accessibility provisions, make sure to include them in your license agreement. For example, it the vendor commits to a development timeline to remediate any accessibility issues, you can include the development timeline in an Appendix.</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19ED254-427C-48E9-A0BF-DB80F4DB76FF}" type="slidenum">
              <a:rPr lang="en-CA" smtClean="0"/>
              <a:t>33</a:t>
            </a:fld>
            <a:endParaRPr lang="en-CA"/>
          </a:p>
        </p:txBody>
      </p:sp>
    </p:spTree>
    <p:extLst>
      <p:ext uri="{BB962C8B-B14F-4D97-AF65-F5344CB8AC3E}">
        <p14:creationId xmlns:p14="http://schemas.microsoft.com/office/powerpoint/2010/main" val="2759116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Tami</a:t>
            </a:r>
          </a:p>
        </p:txBody>
      </p:sp>
      <p:sp>
        <p:nvSpPr>
          <p:cNvPr id="4" name="Slide Number Placeholder 3"/>
          <p:cNvSpPr>
            <a:spLocks noGrp="1"/>
          </p:cNvSpPr>
          <p:nvPr>
            <p:ph type="sldNum" sz="quarter" idx="5"/>
          </p:nvPr>
        </p:nvSpPr>
        <p:spPr/>
        <p:txBody>
          <a:bodyPr/>
          <a:lstStyle/>
          <a:p>
            <a:fld id="{519ED254-427C-48E9-A0BF-DB80F4DB76FF}" type="slidenum">
              <a:rPr lang="en-CA" smtClean="0"/>
              <a:t>35</a:t>
            </a:fld>
            <a:endParaRPr lang="en-CA"/>
          </a:p>
        </p:txBody>
      </p:sp>
    </p:spTree>
    <p:extLst>
      <p:ext uri="{BB962C8B-B14F-4D97-AF65-F5344CB8AC3E}">
        <p14:creationId xmlns:p14="http://schemas.microsoft.com/office/powerpoint/2010/main" val="2379429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0A3DC8-1570-4F5C-8E2A-095A7FF449C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91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7e949916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7e949916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Laurie</a:t>
            </a:r>
          </a:p>
          <a:p>
            <a:r>
              <a:rPr lang="en-US"/>
              <a:t>CELA and NNELS offer nationally accessible reading services through public libraries in Canada.</a:t>
            </a:r>
            <a:endParaRPr lang="en-US">
              <a:cs typeface="Calibri"/>
            </a:endParaRPr>
          </a:p>
          <a:p>
            <a:r>
              <a:rPr lang="en-US" err="1"/>
              <a:t>eBOUND</a:t>
            </a:r>
            <a:r>
              <a:rPr lang="en-US"/>
              <a:t> is a non-profit that enables independent Canadian publishers to engage in the digital marketplace.</a:t>
            </a:r>
          </a:p>
        </p:txBody>
      </p:sp>
    </p:spTree>
    <p:extLst>
      <p:ext uri="{BB962C8B-B14F-4D97-AF65-F5344CB8AC3E}">
        <p14:creationId xmlns:p14="http://schemas.microsoft.com/office/powerpoint/2010/main" val="969946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a:cs typeface="Calibri"/>
              </a:rPr>
              <a:t>Laurie</a:t>
            </a:r>
            <a:endParaRPr lang="en-CA"/>
          </a:p>
          <a:p>
            <a:pPr marL="0" marR="0" lvl="0" indent="0" algn="l" defTabSz="914400">
              <a:lnSpc>
                <a:spcPct val="100000"/>
              </a:lnSpc>
              <a:spcBef>
                <a:spcPts val="0"/>
              </a:spcBef>
              <a:spcAft>
                <a:spcPts val="0"/>
              </a:spcAft>
              <a:buClrTx/>
              <a:buSzTx/>
              <a:buFontTx/>
              <a:buNone/>
              <a:tabLst/>
              <a:defRPr/>
            </a:pPr>
            <a:r>
              <a:rPr lang="en-CA" sz="1200"/>
              <a:t>Born accessible: Accessible from the get-go and the content does not require remediation.</a:t>
            </a:r>
            <a:endParaRPr lang="en-CA">
              <a:cs typeface="Calibri" panose="020F0502020204030204"/>
            </a:endParaRPr>
          </a:p>
          <a:p>
            <a:endParaRPr lang="en-CA"/>
          </a:p>
        </p:txBody>
      </p:sp>
      <p:sp>
        <p:nvSpPr>
          <p:cNvPr id="4" name="Slide Number Placeholder 3"/>
          <p:cNvSpPr>
            <a:spLocks noGrp="1"/>
          </p:cNvSpPr>
          <p:nvPr>
            <p:ph type="sldNum" sz="quarter" idx="5"/>
          </p:nvPr>
        </p:nvSpPr>
        <p:spPr/>
        <p:txBody>
          <a:bodyPr/>
          <a:lstStyle/>
          <a:p>
            <a:fld id="{519ED254-427C-48E9-A0BF-DB80F4DB76FF}" type="slidenum">
              <a:rPr lang="en-CA" smtClean="0"/>
              <a:t>6</a:t>
            </a:fld>
            <a:endParaRPr lang="en-CA"/>
          </a:p>
        </p:txBody>
      </p:sp>
    </p:spTree>
    <p:extLst>
      <p:ext uri="{BB962C8B-B14F-4D97-AF65-F5344CB8AC3E}">
        <p14:creationId xmlns:p14="http://schemas.microsoft.com/office/powerpoint/2010/main" val="3535279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dc3c8b29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dc3c8b29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Laurie</a:t>
            </a:r>
            <a:endParaRPr/>
          </a:p>
        </p:txBody>
      </p:sp>
    </p:spTree>
    <p:extLst>
      <p:ext uri="{BB962C8B-B14F-4D97-AF65-F5344CB8AC3E}">
        <p14:creationId xmlns:p14="http://schemas.microsoft.com/office/powerpoint/2010/main" val="2676656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Laurie</a:t>
            </a:r>
          </a:p>
        </p:txBody>
      </p:sp>
      <p:sp>
        <p:nvSpPr>
          <p:cNvPr id="4" name="Slide Number Placeholder 3"/>
          <p:cNvSpPr>
            <a:spLocks noGrp="1"/>
          </p:cNvSpPr>
          <p:nvPr>
            <p:ph type="sldNum" sz="quarter" idx="5"/>
          </p:nvPr>
        </p:nvSpPr>
        <p:spPr/>
        <p:txBody>
          <a:bodyPr/>
          <a:lstStyle/>
          <a:p>
            <a:fld id="{519ED254-427C-48E9-A0BF-DB80F4DB76FF}" type="slidenum">
              <a:rPr lang="en-CA" smtClean="0"/>
              <a:t>8</a:t>
            </a:fld>
            <a:endParaRPr lang="en-CA"/>
          </a:p>
        </p:txBody>
      </p:sp>
    </p:spTree>
    <p:extLst>
      <p:ext uri="{BB962C8B-B14F-4D97-AF65-F5344CB8AC3E}">
        <p14:creationId xmlns:p14="http://schemas.microsoft.com/office/powerpoint/2010/main" val="1095133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Laurie: Some of these are </a:t>
            </a:r>
            <a:r>
              <a:rPr lang="en-GB" sz="9600" dirty="0"/>
              <a:t>Print Disabilities – vision, mobility, comprehension, which is what CELA and NNELS support through their services, but this project encompasses all disabilities.</a:t>
            </a:r>
          </a:p>
          <a:p>
            <a:endParaRPr lang="en-US" dirty="0"/>
          </a:p>
        </p:txBody>
      </p:sp>
      <p:sp>
        <p:nvSpPr>
          <p:cNvPr id="4" name="Slide Number Placeholder 3"/>
          <p:cNvSpPr>
            <a:spLocks noGrp="1"/>
          </p:cNvSpPr>
          <p:nvPr>
            <p:ph type="sldNum" sz="quarter" idx="5"/>
          </p:nvPr>
        </p:nvSpPr>
        <p:spPr/>
        <p:txBody>
          <a:bodyPr/>
          <a:lstStyle/>
          <a:p>
            <a:fld id="{519ED254-427C-48E9-A0BF-DB80F4DB76FF}" type="slidenum">
              <a:rPr lang="en-CA" smtClean="0"/>
              <a:t>9</a:t>
            </a:fld>
            <a:endParaRPr lang="en-CA"/>
          </a:p>
        </p:txBody>
      </p:sp>
    </p:spTree>
    <p:extLst>
      <p:ext uri="{BB962C8B-B14F-4D97-AF65-F5344CB8AC3E}">
        <p14:creationId xmlns:p14="http://schemas.microsoft.com/office/powerpoint/2010/main" val="931086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Laurie</a:t>
            </a:r>
          </a:p>
        </p:txBody>
      </p:sp>
      <p:sp>
        <p:nvSpPr>
          <p:cNvPr id="4" name="Slide Number Placeholder 3"/>
          <p:cNvSpPr>
            <a:spLocks noGrp="1"/>
          </p:cNvSpPr>
          <p:nvPr>
            <p:ph type="sldNum" sz="quarter" idx="5"/>
          </p:nvPr>
        </p:nvSpPr>
        <p:spPr/>
        <p:txBody>
          <a:bodyPr/>
          <a:lstStyle/>
          <a:p>
            <a:fld id="{519ED254-427C-48E9-A0BF-DB80F4DB76FF}" type="slidenum">
              <a:rPr lang="en-CA" smtClean="0"/>
              <a:t>10</a:t>
            </a:fld>
            <a:endParaRPr lang="en-CA"/>
          </a:p>
        </p:txBody>
      </p:sp>
    </p:spTree>
    <p:extLst>
      <p:ext uri="{BB962C8B-B14F-4D97-AF65-F5344CB8AC3E}">
        <p14:creationId xmlns:p14="http://schemas.microsoft.com/office/powerpoint/2010/main" val="2011062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6600" b="1">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E3B9EC-23A5-4F08-9E38-C0B5ED50ABFD}" type="datetime1">
              <a:rPr lang="en-CA" smtClean="0"/>
              <a:t>2024-04-22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84AA0B-5E1A-4A42-8BE0-1E5BFB2F3686}" type="slidenum">
              <a:rPr lang="en-CA" smtClean="0"/>
              <a:t>‹#›</a:t>
            </a:fld>
            <a:endParaRPr lang="en-CA"/>
          </a:p>
        </p:txBody>
      </p:sp>
      <p:pic>
        <p:nvPicPr>
          <p:cNvPr id="18" name="Picture 17" descr="Connected differing coloured mountainous triangles: blue, purple, teal, red, and yellow each representing a disability.">
            <a:extLst>
              <a:ext uri="{FF2B5EF4-FFF2-40B4-BE49-F238E27FC236}">
                <a16:creationId xmlns:a16="http://schemas.microsoft.com/office/drawing/2014/main" id="{8E199831-9995-40D6-99AF-96936AC08D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8816" y="3937691"/>
            <a:ext cx="3832134" cy="3832134"/>
          </a:xfrm>
          <a:prstGeom prst="rect">
            <a:avLst/>
          </a:prstGeom>
        </p:spPr>
      </p:pic>
      <p:pic>
        <p:nvPicPr>
          <p:cNvPr id="8" name="Picture 7" descr="BC Libraries Cooperative Logo: Two fanned out books, one blue and one green creating circle.">
            <a:extLst>
              <a:ext uri="{FF2B5EF4-FFF2-40B4-BE49-F238E27FC236}">
                <a16:creationId xmlns:a16="http://schemas.microsoft.com/office/drawing/2014/main" id="{3F64595A-AC2E-A071-CB9A-CADF2891B5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4243" y="4983246"/>
            <a:ext cx="1292832" cy="1646358"/>
          </a:xfrm>
          <a:prstGeom prst="rect">
            <a:avLst/>
          </a:prstGeom>
        </p:spPr>
      </p:pic>
    </p:spTree>
    <p:extLst>
      <p:ext uri="{BB962C8B-B14F-4D97-AF65-F5344CB8AC3E}">
        <p14:creationId xmlns:p14="http://schemas.microsoft.com/office/powerpoint/2010/main" val="3075751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DB2237-929F-4BBD-A682-C47304D118F6}" type="datetime1">
              <a:rPr lang="en-CA" smtClean="0"/>
              <a:t>2024-04-22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3911113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BC7A50-C380-4871-A425-CEA9A9762A30}" type="datetime1">
              <a:rPr lang="en-CA" smtClean="0"/>
              <a:t>2024-04-22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4152360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A3645C-9640-4898-97FF-0C06334CA521}" type="datetime1">
              <a:rPr lang="en-CA" smtClean="0"/>
              <a:t>2024-04-22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332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B27F49-1BA4-45B4-83A8-4C0D3A0F8C28}" type="datetime1">
              <a:rPr lang="en-CA" smtClean="0"/>
              <a:t>2024-04-22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84AA0B-5E1A-4A42-8BE0-1E5BFB2F3686}" type="slidenum">
              <a:rPr lang="en-CA" smtClean="0"/>
              <a:t>‹#›</a:t>
            </a:fld>
            <a:endParaRPr lang="en-C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845930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92355A-91AE-432C-98FA-C48B1F421EBE}" type="datetime1">
              <a:rPr lang="en-CA" smtClean="0"/>
              <a:t>2024-04-22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1936111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FA5D42-15AE-4EBF-B37B-221ECFAA6B24}" type="datetime1">
              <a:rPr lang="en-CA" smtClean="0"/>
              <a:t>2024-04-22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84AA0B-5E1A-4A42-8BE0-1E5BFB2F3686}" type="slidenum">
              <a:rPr lang="en-CA" smtClean="0"/>
              <a:t>‹#›</a:t>
            </a:fld>
            <a:endParaRPr lang="en-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91844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14B498-7A95-4C35-8337-9F74793F2B89}" type="datetime1">
              <a:rPr lang="en-CA" smtClean="0"/>
              <a:t>2024-04-22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3928829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B33EB-F2B3-4496-8784-A4EB58B3A5D7}" type="datetime1">
              <a:rPr lang="en-CA" smtClean="0"/>
              <a:t>2024-04-22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574073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B35768-F85C-43BA-83D0-E04E03D4E1EF}" type="datetime1">
              <a:rPr lang="en-CA" smtClean="0"/>
              <a:t>2024-04-22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3350180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52125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6600" b="1"/>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A4BA900-397C-431A-B248-10C3795702DE}" type="datetime1">
              <a:rPr lang="en-CA" smtClean="0"/>
              <a:t>2024-04-22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3218259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5200" b="1" i="0" baseline="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sz="2600" baseline="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52125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6600" b="1"/>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A4BA900-397C-431A-B248-10C3795702DE}" type="datetime1">
              <a:rPr lang="en-CA" smtClean="0"/>
              <a:t>2024-04-22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3218259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69A203-E1D6-4983-9460-B81B91452A6E}" type="datetime1">
              <a:rPr lang="en-CA" smtClean="0"/>
              <a:t>2024-04-22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111829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AA5CDA-C643-44EB-9FC2-4340BE729FC2}" type="datetime1">
              <a:rPr lang="en-CA" smtClean="0"/>
              <a:t>2024-04-22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155567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6A7C7F-F3F9-4839-A532-EE8E2BD62B21}" type="datetime1">
              <a:rPr lang="en-CA" smtClean="0"/>
              <a:t>2024-04-22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2363984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lvl1pPr>
              <a:defRPr sz="2600"/>
            </a:lvl1pPr>
            <a:lvl2pPr>
              <a:defRPr sz="2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6A7C7F-F3F9-4839-A532-EE8E2BD62B21}" type="datetime1">
              <a:rPr lang="en-CA" smtClean="0"/>
              <a:t>2024-04-22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2363984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3FF77B1C-597B-4563-9F55-C3C60784B003}" type="datetime1">
              <a:rPr lang="en-CA" smtClean="0"/>
              <a:t>2024-04-22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2687024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B50B52-79C7-45F6-B18D-3C1621C0343C}" type="datetime1">
              <a:rPr lang="en-CA" smtClean="0"/>
              <a:t>2024-04-22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B84AA0B-5E1A-4A42-8BE0-1E5BFB2F3686}" type="slidenum">
              <a:rPr lang="en-CA" smtClean="0"/>
              <a:t>‹#›</a:t>
            </a:fld>
            <a:endParaRPr lang="en-CA"/>
          </a:p>
        </p:txBody>
      </p:sp>
    </p:spTree>
    <p:extLst>
      <p:ext uri="{BB962C8B-B14F-4D97-AF65-F5344CB8AC3E}">
        <p14:creationId xmlns:p14="http://schemas.microsoft.com/office/powerpoint/2010/main" val="26070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90D4445-D3E4-444A-895F-5652CF199CF1}" type="datetime1">
              <a:rPr lang="en-CA" smtClean="0"/>
              <a:t>2024-04-22</a:t>
            </a:fld>
            <a:endParaRPr lang="en-C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B84AA0B-5E1A-4A42-8BE0-1E5BFB2F3686}" type="slidenum">
              <a:rPr lang="en-CA" smtClean="0"/>
              <a:t>‹#›</a:t>
            </a:fld>
            <a:endParaRPr lang="en-CA"/>
          </a:p>
        </p:txBody>
      </p:sp>
    </p:spTree>
    <p:extLst>
      <p:ext uri="{BB962C8B-B14F-4D97-AF65-F5344CB8AC3E}">
        <p14:creationId xmlns:p14="http://schemas.microsoft.com/office/powerpoint/2010/main" val="974744158"/>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62" r:id="rId3"/>
    <p:sldLayoutId id="2147483663" r:id="rId4"/>
    <p:sldLayoutId id="2147483664" r:id="rId5"/>
    <p:sldLayoutId id="2147483679"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80" r:id="rId19"/>
    <p:sldLayoutId id="2147483677" r:id="rId20"/>
  </p:sldLayoutIdLst>
  <p:hf hdr="0" ftr="0" dt="0"/>
  <p:txStyles>
    <p:titleStyle>
      <a:lvl1pPr algn="l" defTabSz="457200" rtl="0" eaLnBrk="1" latinLnBrk="0" hangingPunct="1">
        <a:spcBef>
          <a:spcPct val="0"/>
        </a:spcBef>
        <a:buNone/>
        <a:defRPr sz="66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ccessiblelibraries.ca/"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bibliosaccessibles.ca/"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accessiblelibraries.ca/accessible-library-stud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ccessiblelibraries.ca/"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bibliosaccessibles.ca/"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accessiblelibraries.ca/resources/considering-accessibility-procuring-licensed-digital-resource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hyperlink" Target="accessiblepublishing.c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ccessiblelibraries.ca/resources/procurement-in-librarie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info@AccessibleLibraries.ca"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mailto:tami.setala@bc.libraries.ca" TargetMode="External"/><Relationship Id="rId4" Type="http://schemas.openxmlformats.org/officeDocument/2006/relationships/hyperlink" Target="https://accessiblelibraries.ca/accessible-libraries-mailing-list/"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EC182B-7A04-4F22-B04C-5F2027C720EA}"/>
              </a:ext>
            </a:extLst>
          </p:cNvPr>
          <p:cNvSpPr>
            <a:spLocks noGrp="1"/>
          </p:cNvSpPr>
          <p:nvPr>
            <p:ph type="ctrTitle"/>
          </p:nvPr>
        </p:nvSpPr>
        <p:spPr>
          <a:xfrm>
            <a:off x="923109" y="271305"/>
            <a:ext cx="8544981" cy="4035651"/>
          </a:xfrm>
        </p:spPr>
        <p:txBody>
          <a:bodyPr anchor="t">
            <a:noAutofit/>
          </a:bodyPr>
          <a:lstStyle/>
          <a:p>
            <a:pPr algn="l">
              <a:lnSpc>
                <a:spcPct val="90000"/>
              </a:lnSpc>
            </a:pPr>
            <a:r>
              <a:rPr lang="en-GB" sz="6600" b="1" dirty="0">
                <a:ea typeface="+mj-lt"/>
                <a:cs typeface="+mj-lt"/>
              </a:rPr>
              <a:t>Committing to Accessibility in the Licensing of Digital Resources</a:t>
            </a:r>
            <a:endParaRPr lang="en-US" sz="6600" b="1" dirty="0">
              <a:cs typeface="Arial"/>
            </a:endParaRPr>
          </a:p>
        </p:txBody>
      </p:sp>
      <p:sp>
        <p:nvSpPr>
          <p:cNvPr id="5" name="Subtitle 4">
            <a:extLst>
              <a:ext uri="{FF2B5EF4-FFF2-40B4-BE49-F238E27FC236}">
                <a16:creationId xmlns:a16="http://schemas.microsoft.com/office/drawing/2014/main" id="{A106E8BC-AA24-4245-9D68-741E41969BC6}"/>
              </a:ext>
            </a:extLst>
          </p:cNvPr>
          <p:cNvSpPr>
            <a:spLocks noGrp="1"/>
          </p:cNvSpPr>
          <p:nvPr>
            <p:ph type="subTitle" idx="1"/>
          </p:nvPr>
        </p:nvSpPr>
        <p:spPr>
          <a:xfrm>
            <a:off x="923110" y="4016415"/>
            <a:ext cx="8006050" cy="1018572"/>
          </a:xfrm>
        </p:spPr>
        <p:txBody>
          <a:bodyPr>
            <a:noAutofit/>
          </a:bodyPr>
          <a:lstStyle/>
          <a:p>
            <a:pPr algn="l">
              <a:lnSpc>
                <a:spcPct val="90000"/>
              </a:lnSpc>
            </a:pPr>
            <a:r>
              <a:rPr lang="en-CA" sz="3200" b="1" dirty="0">
                <a:solidFill>
                  <a:schemeClr val="tx1"/>
                </a:solidFill>
              </a:rPr>
              <a:t>BCLA Conference, April 24, 2024</a:t>
            </a:r>
            <a:endParaRPr lang="en-US" sz="3200" dirty="0">
              <a:solidFill>
                <a:schemeClr val="tx1"/>
              </a:solidFill>
            </a:endParaRPr>
          </a:p>
          <a:p>
            <a:pPr algn="l">
              <a:lnSpc>
                <a:spcPct val="90000"/>
              </a:lnSpc>
            </a:pPr>
            <a:r>
              <a:rPr lang="en-CA" sz="3200" b="1" dirty="0">
                <a:solidFill>
                  <a:schemeClr val="tx1"/>
                </a:solidFill>
              </a:rPr>
              <a:t>1:45 am – 2:30 pm </a:t>
            </a:r>
            <a:br>
              <a:rPr lang="en-CA" sz="2400" dirty="0"/>
            </a:br>
            <a:endParaRPr lang="en-CA" sz="2400" dirty="0">
              <a:solidFill>
                <a:schemeClr val="tx1"/>
              </a:solidFill>
            </a:endParaRPr>
          </a:p>
        </p:txBody>
      </p:sp>
      <p:sp>
        <p:nvSpPr>
          <p:cNvPr id="6" name="Slide Number Placeholder 5">
            <a:extLst>
              <a:ext uri="{FF2B5EF4-FFF2-40B4-BE49-F238E27FC236}">
                <a16:creationId xmlns:a16="http://schemas.microsoft.com/office/drawing/2014/main" id="{2D18A457-C524-8B9B-D61D-7925F09E0509}"/>
              </a:ext>
            </a:extLst>
          </p:cNvPr>
          <p:cNvSpPr>
            <a:spLocks noGrp="1"/>
          </p:cNvSpPr>
          <p:nvPr>
            <p:ph type="sldNum" sz="quarter" idx="12"/>
          </p:nvPr>
        </p:nvSpPr>
        <p:spPr/>
        <p:txBody>
          <a:bodyPr>
            <a:noAutofit/>
          </a:bodyPr>
          <a:lstStyle/>
          <a:p>
            <a:pPr>
              <a:spcAft>
                <a:spcPts val="600"/>
              </a:spcAft>
            </a:pPr>
            <a:fld id="{DB84AA0B-5E1A-4A42-8BE0-1E5BFB2F3686}" type="slidenum">
              <a:rPr lang="en-CA" sz="2000"/>
              <a:pPr>
                <a:spcAft>
                  <a:spcPts val="600"/>
                </a:spcAft>
              </a:pPr>
              <a:t>1</a:t>
            </a:fld>
            <a:endParaRPr lang="en-CA" sz="2000"/>
          </a:p>
        </p:txBody>
      </p:sp>
    </p:spTree>
    <p:extLst>
      <p:ext uri="{BB962C8B-B14F-4D97-AF65-F5344CB8AC3E}">
        <p14:creationId xmlns:p14="http://schemas.microsoft.com/office/powerpoint/2010/main" val="3077712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34F2-0FE5-4FB9-BD16-7502E1E1586E}"/>
              </a:ext>
            </a:extLst>
          </p:cNvPr>
          <p:cNvSpPr>
            <a:spLocks noGrp="1"/>
          </p:cNvSpPr>
          <p:nvPr>
            <p:ph type="title"/>
          </p:nvPr>
        </p:nvSpPr>
        <p:spPr>
          <a:xfrm>
            <a:off x="677334" y="231112"/>
            <a:ext cx="8596668" cy="2008361"/>
          </a:xfrm>
        </p:spPr>
        <p:txBody>
          <a:bodyPr vert="horz" lIns="91440" tIns="45720" rIns="91440" bIns="45720" rtlCol="0" anchor="ctr">
            <a:normAutofit/>
          </a:bodyPr>
          <a:lstStyle/>
          <a:p>
            <a:pPr>
              <a:spcBef>
                <a:spcPct val="0"/>
              </a:spcBef>
            </a:pPr>
            <a:r>
              <a:rPr lang="en-US" b="1" dirty="0"/>
              <a:t>PLARC </a:t>
            </a:r>
            <a:r>
              <a:rPr lang="en-US" dirty="0"/>
              <a:t>P</a:t>
            </a:r>
            <a:r>
              <a:rPr lang="en-US" b="1" dirty="0"/>
              <a:t>roject: 2021</a:t>
            </a:r>
            <a:endParaRPr lang="en-US" b="1" kern="1200" dirty="0">
              <a:latin typeface="+mj-lt"/>
              <a:ea typeface="+mj-ea"/>
              <a:cs typeface="+mj-cs"/>
            </a:endParaRPr>
          </a:p>
        </p:txBody>
      </p:sp>
      <p:sp>
        <p:nvSpPr>
          <p:cNvPr id="6" name="Content Placeholder 5">
            <a:extLst>
              <a:ext uri="{FF2B5EF4-FFF2-40B4-BE49-F238E27FC236}">
                <a16:creationId xmlns:a16="http://schemas.microsoft.com/office/drawing/2014/main" id="{7E2CDC07-D846-2AD3-8746-DF9CAD24F487}"/>
              </a:ext>
            </a:extLst>
          </p:cNvPr>
          <p:cNvSpPr>
            <a:spLocks noGrp="1"/>
          </p:cNvSpPr>
          <p:nvPr>
            <p:ph idx="1"/>
          </p:nvPr>
        </p:nvSpPr>
        <p:spPr>
          <a:xfrm>
            <a:off x="370546" y="2239474"/>
            <a:ext cx="9210244" cy="4216537"/>
          </a:xfrm>
        </p:spPr>
        <p:txBody>
          <a:bodyPr vert="horz" lIns="91440" tIns="45720" rIns="91440" bIns="45720" rtlCol="0" anchor="t">
            <a:noAutofit/>
          </a:bodyPr>
          <a:lstStyle/>
          <a:p>
            <a:pPr marL="837565" indent="-457200">
              <a:spcAft>
                <a:spcPts val="600"/>
              </a:spcAft>
            </a:pPr>
            <a:r>
              <a:rPr lang="en-US" sz="2800" dirty="0"/>
              <a:t>Formation of a Library Advisory Group in 2021.</a:t>
            </a:r>
          </a:p>
          <a:p>
            <a:pPr marL="837565" indent="-457200">
              <a:spcAft>
                <a:spcPts val="600"/>
              </a:spcAft>
            </a:pPr>
            <a:r>
              <a:rPr lang="en-US" sz="2800" dirty="0"/>
              <a:t>Survey of library staff in Canada in 2021.</a:t>
            </a:r>
          </a:p>
          <a:p>
            <a:pPr marL="1237615" lvl="1">
              <a:spcAft>
                <a:spcPts val="600"/>
              </a:spcAft>
            </a:pPr>
            <a:r>
              <a:rPr lang="en-US" sz="2800" dirty="0">
                <a:cs typeface="Arial"/>
              </a:rPr>
              <a:t>Over 500 responses.</a:t>
            </a:r>
          </a:p>
          <a:p>
            <a:pPr marL="1237615" lvl="1">
              <a:spcAft>
                <a:spcPts val="600"/>
              </a:spcAft>
            </a:pPr>
            <a:r>
              <a:rPr lang="en-US" sz="2800" dirty="0">
                <a:cs typeface="Arial"/>
              </a:rPr>
              <a:t>95% say they need training on how to help people with disabilities.</a:t>
            </a:r>
          </a:p>
          <a:p>
            <a:pPr marL="837565" indent="-457200">
              <a:spcAft>
                <a:spcPts val="600"/>
              </a:spcAft>
            </a:pPr>
            <a:r>
              <a:rPr lang="en-US" sz="2800" dirty="0">
                <a:cs typeface="Arial"/>
              </a:rPr>
              <a:t>Formation of </a:t>
            </a:r>
            <a:r>
              <a:rPr lang="en-US" sz="2800" b="1" dirty="0">
                <a:hlinkClick r:id="rId3"/>
              </a:rPr>
              <a:t>AccessibleLibraries.ca </a:t>
            </a:r>
            <a:r>
              <a:rPr lang="en-US" sz="2800" dirty="0"/>
              <a:t>/ </a:t>
            </a:r>
            <a:r>
              <a:rPr lang="en-US" sz="2800" b="1" dirty="0">
                <a:hlinkClick r:id="rId4"/>
              </a:rPr>
              <a:t>BibliosAccessibles.ca</a:t>
            </a:r>
            <a:endParaRPr lang="en-US" sz="2800" dirty="0">
              <a:cs typeface="Arial"/>
            </a:endParaRPr>
          </a:p>
          <a:p>
            <a:pPr marL="837565" indent="-457200">
              <a:spcAft>
                <a:spcPts val="600"/>
              </a:spcAft>
            </a:pPr>
            <a:endParaRPr lang="en-US" sz="2800" dirty="0">
              <a:ea typeface="+mn-lt"/>
              <a:cs typeface="+mn-lt"/>
            </a:endParaRPr>
          </a:p>
        </p:txBody>
      </p:sp>
      <p:sp>
        <p:nvSpPr>
          <p:cNvPr id="4" name="Slide Number Placeholder 3">
            <a:extLst>
              <a:ext uri="{FF2B5EF4-FFF2-40B4-BE49-F238E27FC236}">
                <a16:creationId xmlns:a16="http://schemas.microsoft.com/office/drawing/2014/main" id="{75260CC0-1B26-E729-F110-7BF2311F061F}"/>
              </a:ext>
            </a:extLst>
          </p:cNvPr>
          <p:cNvSpPr>
            <a:spLocks noGrp="1"/>
          </p:cNvSpPr>
          <p:nvPr>
            <p:ph type="sldNum" sz="quarter" idx="12"/>
          </p:nvPr>
        </p:nvSpPr>
        <p:spPr>
          <a:xfrm>
            <a:off x="8410444" y="6261762"/>
            <a:ext cx="683339" cy="365125"/>
          </a:xfrm>
        </p:spPr>
        <p:txBody>
          <a:bodyPr/>
          <a:lstStyle/>
          <a:p>
            <a:fld id="{DB84AA0B-5E1A-4A42-8BE0-1E5BFB2F3686}" type="slidenum">
              <a:rPr lang="en-CA" sz="2000" smtClean="0"/>
              <a:t>10</a:t>
            </a:fld>
            <a:endParaRPr lang="en-CA" sz="2000"/>
          </a:p>
        </p:txBody>
      </p:sp>
    </p:spTree>
    <p:extLst>
      <p:ext uri="{BB962C8B-B14F-4D97-AF65-F5344CB8AC3E}">
        <p14:creationId xmlns:p14="http://schemas.microsoft.com/office/powerpoint/2010/main" val="51922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34F2-0FE5-4FB9-BD16-7502E1E1586E}"/>
              </a:ext>
            </a:extLst>
          </p:cNvPr>
          <p:cNvSpPr>
            <a:spLocks noGrp="1"/>
          </p:cNvSpPr>
          <p:nvPr>
            <p:ph type="title"/>
          </p:nvPr>
        </p:nvSpPr>
        <p:spPr>
          <a:xfrm>
            <a:off x="437221" y="341952"/>
            <a:ext cx="8834101" cy="1523159"/>
          </a:xfrm>
        </p:spPr>
        <p:txBody>
          <a:bodyPr vert="horz" lIns="91440" tIns="45720" rIns="91440" bIns="45720" rtlCol="0" anchor="t">
            <a:normAutofit fontScale="90000"/>
          </a:bodyPr>
          <a:lstStyle/>
          <a:p>
            <a:r>
              <a:rPr lang="en-US" b="1" dirty="0"/>
              <a:t>PLARC Project: To Date</a:t>
            </a:r>
            <a:endParaRPr lang="en-US" b="1" kern="1200" dirty="0">
              <a:latin typeface="+mj-lt"/>
              <a:ea typeface="+mj-ea"/>
              <a:cs typeface="+mj-cs"/>
            </a:endParaRPr>
          </a:p>
        </p:txBody>
      </p:sp>
      <p:sp>
        <p:nvSpPr>
          <p:cNvPr id="6" name="Content Placeholder 5">
            <a:extLst>
              <a:ext uri="{FF2B5EF4-FFF2-40B4-BE49-F238E27FC236}">
                <a16:creationId xmlns:a16="http://schemas.microsoft.com/office/drawing/2014/main" id="{7E2CDC07-D846-2AD3-8746-DF9CAD24F487}"/>
              </a:ext>
            </a:extLst>
          </p:cNvPr>
          <p:cNvSpPr>
            <a:spLocks noGrp="1"/>
          </p:cNvSpPr>
          <p:nvPr>
            <p:ph idx="1"/>
          </p:nvPr>
        </p:nvSpPr>
        <p:spPr>
          <a:xfrm>
            <a:off x="315686" y="1577171"/>
            <a:ext cx="9077169" cy="4867153"/>
          </a:xfrm>
        </p:spPr>
        <p:txBody>
          <a:bodyPr vert="horz" lIns="91440" tIns="45720" rIns="91440" bIns="45720" rtlCol="0" anchor="t">
            <a:noAutofit/>
          </a:bodyPr>
          <a:lstStyle/>
          <a:p>
            <a:pPr marL="837565" indent="-457200">
              <a:spcAft>
                <a:spcPts val="600"/>
              </a:spcAft>
            </a:pPr>
            <a:r>
              <a:rPr lang="en-US" sz="2600" dirty="0">
                <a:cs typeface="Arial" panose="020B0604020202020204"/>
              </a:rPr>
              <a:t>Presentations at library conferences.</a:t>
            </a:r>
          </a:p>
          <a:p>
            <a:pPr marL="837565" indent="-457200">
              <a:spcAft>
                <a:spcPts val="600"/>
              </a:spcAft>
            </a:pPr>
            <a:r>
              <a:rPr lang="en-US" sz="2600" b="1" dirty="0">
                <a:ea typeface="+mn-lt"/>
                <a:cs typeface="+mn-lt"/>
                <a:hlinkClick r:id="rId3"/>
              </a:rPr>
              <a:t>Is Your Public Library Accessible study</a:t>
            </a:r>
            <a:r>
              <a:rPr lang="en-US" sz="2600" b="1" dirty="0">
                <a:ea typeface="+mn-lt"/>
                <a:cs typeface="+mn-lt"/>
              </a:rPr>
              <a:t> </a:t>
            </a:r>
            <a:r>
              <a:rPr lang="en-US" sz="2600" dirty="0">
                <a:ea typeface="+mn-lt"/>
                <a:cs typeface="+mn-lt"/>
              </a:rPr>
              <a:t>(2022-2023).</a:t>
            </a:r>
          </a:p>
          <a:p>
            <a:pPr lvl="2">
              <a:spcAft>
                <a:spcPts val="600"/>
              </a:spcAft>
            </a:pPr>
            <a:r>
              <a:rPr lang="en-US" sz="2600" dirty="0"/>
              <a:t>Collect, learn about, and value the public library experiences of people with all types of disabilities across Canada. </a:t>
            </a:r>
            <a:endParaRPr lang="en-US" sz="2600" dirty="0">
              <a:cs typeface="Arial"/>
            </a:endParaRPr>
          </a:p>
          <a:p>
            <a:pPr lvl="2">
              <a:spcAft>
                <a:spcPts val="600"/>
              </a:spcAft>
            </a:pPr>
            <a:r>
              <a:rPr lang="en-US" sz="2600" dirty="0">
                <a:cs typeface="Arial"/>
              </a:rPr>
              <a:t>Participants were asked to use their local public library and report back on their experiences through s</a:t>
            </a:r>
            <a:r>
              <a:rPr lang="en-US" sz="2600" dirty="0"/>
              <a:t>urveys and focus groups. </a:t>
            </a:r>
            <a:br>
              <a:rPr lang="en-US" sz="2600" dirty="0"/>
            </a:br>
            <a:endParaRPr lang="en-US" sz="2600" dirty="0">
              <a:cs typeface="Arial"/>
            </a:endParaRPr>
          </a:p>
          <a:p>
            <a:pPr marL="837565" indent="-457200">
              <a:spcAft>
                <a:spcPts val="600"/>
              </a:spcAft>
            </a:pPr>
            <a:endParaRPr lang="en-US" sz="2600" b="1" dirty="0">
              <a:ea typeface="+mn-lt"/>
              <a:cs typeface="+mn-lt"/>
            </a:endParaRPr>
          </a:p>
        </p:txBody>
      </p:sp>
      <p:sp>
        <p:nvSpPr>
          <p:cNvPr id="4" name="Slide Number Placeholder 3">
            <a:extLst>
              <a:ext uri="{FF2B5EF4-FFF2-40B4-BE49-F238E27FC236}">
                <a16:creationId xmlns:a16="http://schemas.microsoft.com/office/drawing/2014/main" id="{75260CC0-1B26-E729-F110-7BF2311F061F}"/>
              </a:ext>
            </a:extLst>
          </p:cNvPr>
          <p:cNvSpPr>
            <a:spLocks noGrp="1"/>
          </p:cNvSpPr>
          <p:nvPr>
            <p:ph type="sldNum" sz="quarter" idx="12"/>
          </p:nvPr>
        </p:nvSpPr>
        <p:spPr>
          <a:xfrm>
            <a:off x="8410444" y="6261762"/>
            <a:ext cx="683339" cy="365125"/>
          </a:xfrm>
        </p:spPr>
        <p:txBody>
          <a:bodyPr/>
          <a:lstStyle/>
          <a:p>
            <a:fld id="{DB84AA0B-5E1A-4A42-8BE0-1E5BFB2F3686}" type="slidenum">
              <a:rPr lang="en-CA" sz="2000" smtClean="0"/>
              <a:t>11</a:t>
            </a:fld>
            <a:endParaRPr lang="en-CA" sz="2000"/>
          </a:p>
        </p:txBody>
      </p:sp>
    </p:spTree>
    <p:extLst>
      <p:ext uri="{BB962C8B-B14F-4D97-AF65-F5344CB8AC3E}">
        <p14:creationId xmlns:p14="http://schemas.microsoft.com/office/powerpoint/2010/main" val="2486646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34F2-0FE5-4FB9-BD16-7502E1E1586E}"/>
              </a:ext>
            </a:extLst>
          </p:cNvPr>
          <p:cNvSpPr>
            <a:spLocks noGrp="1"/>
          </p:cNvSpPr>
          <p:nvPr>
            <p:ph type="title"/>
          </p:nvPr>
        </p:nvSpPr>
        <p:spPr>
          <a:xfrm>
            <a:off x="677333" y="347241"/>
            <a:ext cx="8790757" cy="1637589"/>
          </a:xfrm>
        </p:spPr>
        <p:txBody>
          <a:bodyPr vert="horz" lIns="91440" tIns="45720" rIns="91440" bIns="45720" rtlCol="0" anchor="ctr">
            <a:normAutofit fontScale="90000"/>
          </a:bodyPr>
          <a:lstStyle/>
          <a:p>
            <a:r>
              <a:rPr lang="en-US" dirty="0"/>
              <a:t>PLARC P</a:t>
            </a:r>
            <a:r>
              <a:rPr lang="en-US" b="1" dirty="0"/>
              <a:t>roject: Resources</a:t>
            </a:r>
            <a:endParaRPr lang="en-US" b="1" kern="1200" dirty="0">
              <a:latin typeface="+mj-lt"/>
              <a:ea typeface="+mj-ea"/>
              <a:cs typeface="+mj-cs"/>
            </a:endParaRPr>
          </a:p>
        </p:txBody>
      </p:sp>
      <p:sp>
        <p:nvSpPr>
          <p:cNvPr id="6" name="Content Placeholder 5">
            <a:extLst>
              <a:ext uri="{FF2B5EF4-FFF2-40B4-BE49-F238E27FC236}">
                <a16:creationId xmlns:a16="http://schemas.microsoft.com/office/drawing/2014/main" id="{7E2CDC07-D846-2AD3-8746-DF9CAD24F487}"/>
              </a:ext>
            </a:extLst>
          </p:cNvPr>
          <p:cNvSpPr>
            <a:spLocks noGrp="1"/>
          </p:cNvSpPr>
          <p:nvPr>
            <p:ph idx="1"/>
          </p:nvPr>
        </p:nvSpPr>
        <p:spPr>
          <a:xfrm>
            <a:off x="230307" y="2245261"/>
            <a:ext cx="9684807" cy="4612739"/>
          </a:xfrm>
        </p:spPr>
        <p:txBody>
          <a:bodyPr vert="horz" lIns="91440" tIns="45720" rIns="91440" bIns="45720" rtlCol="0" anchor="t">
            <a:noAutofit/>
          </a:bodyPr>
          <a:lstStyle/>
          <a:p>
            <a:pPr marL="837565" indent="-457200">
              <a:spcAft>
                <a:spcPts val="600"/>
              </a:spcAft>
            </a:pPr>
            <a:r>
              <a:rPr lang="en-US" sz="3000" dirty="0"/>
              <a:t>Curation and creation of resources for </a:t>
            </a:r>
            <a:r>
              <a:rPr lang="en-US" sz="3000" b="1" dirty="0">
                <a:hlinkClick r:id="rId3"/>
              </a:rPr>
              <a:t>AccessibleLibraries.ca</a:t>
            </a:r>
            <a:r>
              <a:rPr lang="en-US" sz="3000" b="1" dirty="0"/>
              <a:t> </a:t>
            </a:r>
            <a:r>
              <a:rPr lang="en-US" sz="3000" dirty="0"/>
              <a:t>/ </a:t>
            </a:r>
            <a:r>
              <a:rPr lang="en-US" sz="3000" b="1" dirty="0">
                <a:hlinkClick r:id="rId4"/>
              </a:rPr>
              <a:t>BibliosAccessibles.ca</a:t>
            </a:r>
            <a:r>
              <a:rPr lang="en-US" sz="3000" b="1" dirty="0"/>
              <a:t>.</a:t>
            </a:r>
            <a:endParaRPr lang="en-US" sz="3000" b="1" dirty="0">
              <a:cs typeface="Arial" panose="020B0604020202020204"/>
            </a:endParaRPr>
          </a:p>
          <a:p>
            <a:pPr marL="1237615" lvl="1" indent="-457200">
              <a:spcAft>
                <a:spcPts val="600"/>
              </a:spcAft>
            </a:pPr>
            <a:r>
              <a:rPr lang="en-US" sz="3000" dirty="0"/>
              <a:t>213 total resources (170 English, 43 French).</a:t>
            </a:r>
          </a:p>
          <a:p>
            <a:pPr marL="1637665" lvl="2" indent="-457200">
              <a:spcAft>
                <a:spcPts val="600"/>
              </a:spcAft>
            </a:pPr>
            <a:r>
              <a:rPr lang="en-US" sz="3000" dirty="0"/>
              <a:t>155 curated resources from organizations and websites.</a:t>
            </a:r>
            <a:endParaRPr lang="en-US" sz="3000" dirty="0">
              <a:cs typeface="Arial"/>
            </a:endParaRPr>
          </a:p>
          <a:p>
            <a:pPr marL="1637665" lvl="2" indent="-457200">
              <a:spcAft>
                <a:spcPts val="600"/>
              </a:spcAft>
            </a:pPr>
            <a:r>
              <a:rPr lang="en-US" sz="3000" dirty="0"/>
              <a:t>58 resources created by the project.</a:t>
            </a:r>
          </a:p>
          <a:p>
            <a:pPr marL="1637665" lvl="2" indent="-457200">
              <a:spcAft>
                <a:spcPts val="600"/>
              </a:spcAft>
            </a:pPr>
            <a:r>
              <a:rPr lang="en-US" sz="3000" dirty="0">
                <a:cs typeface="Arial" panose="020B0604020202020204"/>
              </a:rPr>
              <a:t>12 learning paths for getting started.</a:t>
            </a:r>
          </a:p>
        </p:txBody>
      </p:sp>
      <p:sp>
        <p:nvSpPr>
          <p:cNvPr id="4" name="Slide Number Placeholder 3">
            <a:extLst>
              <a:ext uri="{FF2B5EF4-FFF2-40B4-BE49-F238E27FC236}">
                <a16:creationId xmlns:a16="http://schemas.microsoft.com/office/drawing/2014/main" id="{75260CC0-1B26-E729-F110-7BF2311F061F}"/>
              </a:ext>
            </a:extLst>
          </p:cNvPr>
          <p:cNvSpPr>
            <a:spLocks noGrp="1"/>
          </p:cNvSpPr>
          <p:nvPr>
            <p:ph type="sldNum" sz="quarter" idx="12"/>
          </p:nvPr>
        </p:nvSpPr>
        <p:spPr>
          <a:xfrm>
            <a:off x="8410444" y="6261762"/>
            <a:ext cx="683339" cy="365125"/>
          </a:xfrm>
        </p:spPr>
        <p:txBody>
          <a:bodyPr/>
          <a:lstStyle/>
          <a:p>
            <a:fld id="{DB84AA0B-5E1A-4A42-8BE0-1E5BFB2F3686}" type="slidenum">
              <a:rPr lang="en-CA" sz="2000" smtClean="0"/>
              <a:t>12</a:t>
            </a:fld>
            <a:endParaRPr lang="en-CA" sz="2000"/>
          </a:p>
        </p:txBody>
      </p:sp>
    </p:spTree>
    <p:extLst>
      <p:ext uri="{BB962C8B-B14F-4D97-AF65-F5344CB8AC3E}">
        <p14:creationId xmlns:p14="http://schemas.microsoft.com/office/powerpoint/2010/main" val="4004617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F2CB4-D5B7-58FF-0790-C48336113C5C}"/>
              </a:ext>
            </a:extLst>
          </p:cNvPr>
          <p:cNvSpPr>
            <a:spLocks noGrp="1"/>
          </p:cNvSpPr>
          <p:nvPr>
            <p:ph type="title"/>
          </p:nvPr>
        </p:nvSpPr>
        <p:spPr/>
        <p:txBody>
          <a:bodyPr/>
          <a:lstStyle/>
          <a:p>
            <a:r>
              <a:rPr lang="en-US" dirty="0"/>
              <a:t>Newest Resource</a:t>
            </a:r>
          </a:p>
        </p:txBody>
      </p:sp>
      <p:sp>
        <p:nvSpPr>
          <p:cNvPr id="3" name="Content Placeholder 2">
            <a:extLst>
              <a:ext uri="{FF2B5EF4-FFF2-40B4-BE49-F238E27FC236}">
                <a16:creationId xmlns:a16="http://schemas.microsoft.com/office/drawing/2014/main" id="{B1CEF5DE-245E-D28F-4D0B-28F7083F3434}"/>
              </a:ext>
            </a:extLst>
          </p:cNvPr>
          <p:cNvSpPr>
            <a:spLocks noGrp="1"/>
          </p:cNvSpPr>
          <p:nvPr>
            <p:ph idx="1"/>
          </p:nvPr>
        </p:nvSpPr>
        <p:spPr/>
        <p:txBody>
          <a:bodyPr/>
          <a:lstStyle/>
          <a:p>
            <a:r>
              <a:rPr lang="en-US" dirty="0"/>
              <a:t>The creation of the </a:t>
            </a:r>
            <a:r>
              <a:rPr lang="en-GB" sz="3200" b="1" i="0" u="none" strike="noStrike" dirty="0">
                <a:solidFill>
                  <a:srgbClr val="272626"/>
                </a:solidFill>
                <a:effectLst/>
                <a:hlinkClick r:id="rId2"/>
              </a:rPr>
              <a:t>Considering Accessibility when Procuring Licensed Digital Resources</a:t>
            </a:r>
            <a:r>
              <a:rPr lang="en-GB" b="1" dirty="0">
                <a:solidFill>
                  <a:srgbClr val="272626"/>
                </a:solidFill>
              </a:rPr>
              <a:t> </a:t>
            </a:r>
            <a:r>
              <a:rPr lang="en-GB" dirty="0">
                <a:solidFill>
                  <a:srgbClr val="272626"/>
                </a:solidFill>
              </a:rPr>
              <a:t>guide</a:t>
            </a:r>
            <a:r>
              <a:rPr lang="en-GB" b="1" dirty="0">
                <a:solidFill>
                  <a:srgbClr val="272626"/>
                </a:solidFill>
              </a:rPr>
              <a:t> </a:t>
            </a:r>
            <a:r>
              <a:rPr lang="en-GB" dirty="0">
                <a:solidFill>
                  <a:srgbClr val="272626"/>
                </a:solidFill>
              </a:rPr>
              <a:t>was identified as a need for library staff and libraries.</a:t>
            </a:r>
          </a:p>
          <a:p>
            <a:pPr lvl="1"/>
            <a:r>
              <a:rPr lang="en-GB" dirty="0">
                <a:solidFill>
                  <a:srgbClr val="272626"/>
                </a:solidFill>
              </a:rPr>
              <a:t>Includes practical recommended considerations. </a:t>
            </a:r>
            <a:endParaRPr lang="en-US" dirty="0"/>
          </a:p>
        </p:txBody>
      </p:sp>
      <p:sp>
        <p:nvSpPr>
          <p:cNvPr id="4" name="Slide Number Placeholder 3">
            <a:extLst>
              <a:ext uri="{FF2B5EF4-FFF2-40B4-BE49-F238E27FC236}">
                <a16:creationId xmlns:a16="http://schemas.microsoft.com/office/drawing/2014/main" id="{475C8CAD-F5EB-F98D-D915-F2DE99066CEF}"/>
              </a:ext>
            </a:extLst>
          </p:cNvPr>
          <p:cNvSpPr>
            <a:spLocks noGrp="1"/>
          </p:cNvSpPr>
          <p:nvPr>
            <p:ph type="sldNum" sz="quarter" idx="12"/>
          </p:nvPr>
        </p:nvSpPr>
        <p:spPr/>
        <p:txBody>
          <a:bodyPr/>
          <a:lstStyle/>
          <a:p>
            <a:fld id="{DB84AA0B-5E1A-4A42-8BE0-1E5BFB2F3686}" type="slidenum">
              <a:rPr lang="en-CA" smtClean="0"/>
              <a:t>13</a:t>
            </a:fld>
            <a:endParaRPr lang="en-CA"/>
          </a:p>
        </p:txBody>
      </p:sp>
    </p:spTree>
    <p:extLst>
      <p:ext uri="{BB962C8B-B14F-4D97-AF65-F5344CB8AC3E}">
        <p14:creationId xmlns:p14="http://schemas.microsoft.com/office/powerpoint/2010/main" val="1401389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34F2-0FE5-4FB9-BD16-7502E1E1586E}"/>
              </a:ext>
            </a:extLst>
          </p:cNvPr>
          <p:cNvSpPr>
            <a:spLocks noGrp="1"/>
          </p:cNvSpPr>
          <p:nvPr>
            <p:ph type="title"/>
          </p:nvPr>
        </p:nvSpPr>
        <p:spPr>
          <a:xfrm>
            <a:off x="677333" y="265456"/>
            <a:ext cx="8258323" cy="1319896"/>
          </a:xfrm>
        </p:spPr>
        <p:txBody>
          <a:bodyPr vert="horz" lIns="91440" tIns="45720" rIns="91440" bIns="45720" rtlCol="0" anchor="t">
            <a:normAutofit/>
          </a:bodyPr>
          <a:lstStyle/>
          <a:p>
            <a:r>
              <a:rPr lang="en-US" b="1" kern="1200" dirty="0">
                <a:latin typeface="+mj-lt"/>
                <a:ea typeface="+mj-ea"/>
                <a:cs typeface="+mj-cs"/>
              </a:rPr>
              <a:t>5 Key Takeaways</a:t>
            </a:r>
          </a:p>
        </p:txBody>
      </p:sp>
      <p:sp>
        <p:nvSpPr>
          <p:cNvPr id="6" name="Content Placeholder 5">
            <a:extLst>
              <a:ext uri="{FF2B5EF4-FFF2-40B4-BE49-F238E27FC236}">
                <a16:creationId xmlns:a16="http://schemas.microsoft.com/office/drawing/2014/main" id="{7E2CDC07-D846-2AD3-8746-DF9CAD24F487}"/>
              </a:ext>
            </a:extLst>
          </p:cNvPr>
          <p:cNvSpPr>
            <a:spLocks noGrp="1"/>
          </p:cNvSpPr>
          <p:nvPr>
            <p:ph idx="1"/>
          </p:nvPr>
        </p:nvSpPr>
        <p:spPr>
          <a:xfrm>
            <a:off x="437221" y="1701478"/>
            <a:ext cx="9210244" cy="4791919"/>
          </a:xfrm>
        </p:spPr>
        <p:txBody>
          <a:bodyPr vert="horz" lIns="91440" tIns="45720" rIns="91440" bIns="45720" rtlCol="0" anchor="t">
            <a:noAutofit/>
          </a:bodyPr>
          <a:lstStyle/>
          <a:p>
            <a:pPr marL="914400" lvl="1" indent="-457200">
              <a:spcAft>
                <a:spcPts val="600"/>
              </a:spcAft>
              <a:buFont typeface="+mj-lt"/>
              <a:buAutoNum type="arabicPeriod"/>
            </a:pPr>
            <a:r>
              <a:rPr lang="en-US" sz="3000" dirty="0"/>
              <a:t>All libraries have a part to play in the process: whether a library procures individually, through a regional system or through a consortium.</a:t>
            </a:r>
          </a:p>
          <a:p>
            <a:pPr marL="914400" lvl="1" indent="-457200">
              <a:spcAft>
                <a:spcPts val="600"/>
              </a:spcAft>
              <a:buFont typeface="+mj-lt"/>
              <a:buAutoNum type="arabicPeriod"/>
            </a:pPr>
            <a:r>
              <a:rPr lang="en-US" sz="3000" dirty="0"/>
              <a:t>Advocate for accessibility with vendor, advocate internally, advocate with your consortium.</a:t>
            </a:r>
          </a:p>
          <a:p>
            <a:pPr marL="914400" lvl="1" indent="-457200">
              <a:spcAft>
                <a:spcPts val="600"/>
              </a:spcAft>
              <a:buFont typeface="+mj-lt"/>
              <a:buAutoNum type="arabicPeriod"/>
            </a:pPr>
            <a:r>
              <a:rPr lang="en-US" sz="3000" dirty="0"/>
              <a:t>Be specific about accessibility requirements in RFI/RFPs, informal requests and licenses.</a:t>
            </a:r>
            <a:br>
              <a:rPr lang="en-US" sz="2400" dirty="0"/>
            </a:br>
            <a:endParaRPr lang="en-US" sz="2400" dirty="0">
              <a:cs typeface="Arial"/>
            </a:endParaRPr>
          </a:p>
          <a:p>
            <a:pPr marL="837565" indent="-457200">
              <a:spcAft>
                <a:spcPts val="600"/>
              </a:spcAft>
            </a:pPr>
            <a:endParaRPr lang="en-US" sz="2600" b="1" dirty="0">
              <a:ea typeface="+mn-lt"/>
              <a:cs typeface="+mn-lt"/>
            </a:endParaRPr>
          </a:p>
        </p:txBody>
      </p:sp>
      <p:sp>
        <p:nvSpPr>
          <p:cNvPr id="4" name="Slide Number Placeholder 3">
            <a:extLst>
              <a:ext uri="{FF2B5EF4-FFF2-40B4-BE49-F238E27FC236}">
                <a16:creationId xmlns:a16="http://schemas.microsoft.com/office/drawing/2014/main" id="{75260CC0-1B26-E729-F110-7BF2311F061F}"/>
              </a:ext>
            </a:extLst>
          </p:cNvPr>
          <p:cNvSpPr>
            <a:spLocks noGrp="1"/>
          </p:cNvSpPr>
          <p:nvPr>
            <p:ph type="sldNum" sz="quarter" idx="12"/>
          </p:nvPr>
        </p:nvSpPr>
        <p:spPr>
          <a:xfrm>
            <a:off x="8410444" y="6261762"/>
            <a:ext cx="683339" cy="365125"/>
          </a:xfrm>
        </p:spPr>
        <p:txBody>
          <a:bodyPr/>
          <a:lstStyle/>
          <a:p>
            <a:fld id="{DB84AA0B-5E1A-4A42-8BE0-1E5BFB2F3686}" type="slidenum">
              <a:rPr lang="en-CA" sz="2000" smtClean="0"/>
              <a:t>14</a:t>
            </a:fld>
            <a:endParaRPr lang="en-CA" sz="2000"/>
          </a:p>
        </p:txBody>
      </p:sp>
    </p:spTree>
    <p:extLst>
      <p:ext uri="{BB962C8B-B14F-4D97-AF65-F5344CB8AC3E}">
        <p14:creationId xmlns:p14="http://schemas.microsoft.com/office/powerpoint/2010/main" val="1647726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34F2-0FE5-4FB9-BD16-7502E1E1586E}"/>
              </a:ext>
            </a:extLst>
          </p:cNvPr>
          <p:cNvSpPr>
            <a:spLocks noGrp="1"/>
          </p:cNvSpPr>
          <p:nvPr>
            <p:ph type="title"/>
          </p:nvPr>
        </p:nvSpPr>
        <p:spPr>
          <a:xfrm>
            <a:off x="677333" y="231113"/>
            <a:ext cx="8825482" cy="1927184"/>
          </a:xfrm>
        </p:spPr>
        <p:txBody>
          <a:bodyPr vert="horz" lIns="91440" tIns="45720" rIns="91440" bIns="45720" rtlCol="0" anchor="t">
            <a:noAutofit/>
          </a:bodyPr>
          <a:lstStyle/>
          <a:p>
            <a:r>
              <a:rPr lang="en-US" b="1" kern="1200" dirty="0">
                <a:latin typeface="+mj-lt"/>
                <a:ea typeface="+mj-ea"/>
                <a:cs typeface="+mj-cs"/>
              </a:rPr>
              <a:t>5 Key Takeaways (</a:t>
            </a:r>
            <a:r>
              <a:rPr lang="en-US" b="1" kern="1200" dirty="0" err="1">
                <a:latin typeface="+mj-lt"/>
                <a:ea typeface="+mj-ea"/>
                <a:cs typeface="+mj-cs"/>
              </a:rPr>
              <a:t>con’t</a:t>
            </a:r>
            <a:r>
              <a:rPr lang="en-US" b="1" kern="1200" dirty="0">
                <a:latin typeface="+mj-lt"/>
                <a:ea typeface="+mj-ea"/>
                <a:cs typeface="+mj-cs"/>
              </a:rPr>
              <a:t>)</a:t>
            </a:r>
          </a:p>
        </p:txBody>
      </p:sp>
      <p:sp>
        <p:nvSpPr>
          <p:cNvPr id="6" name="Content Placeholder 5">
            <a:extLst>
              <a:ext uri="{FF2B5EF4-FFF2-40B4-BE49-F238E27FC236}">
                <a16:creationId xmlns:a16="http://schemas.microsoft.com/office/drawing/2014/main" id="{7E2CDC07-D846-2AD3-8746-DF9CAD24F487}"/>
              </a:ext>
            </a:extLst>
          </p:cNvPr>
          <p:cNvSpPr>
            <a:spLocks noGrp="1"/>
          </p:cNvSpPr>
          <p:nvPr>
            <p:ph idx="1"/>
          </p:nvPr>
        </p:nvSpPr>
        <p:spPr>
          <a:xfrm>
            <a:off x="437221" y="2685327"/>
            <a:ext cx="9210244" cy="3808070"/>
          </a:xfrm>
        </p:spPr>
        <p:txBody>
          <a:bodyPr vert="horz" lIns="91440" tIns="45720" rIns="91440" bIns="45720" rtlCol="0" anchor="t">
            <a:noAutofit/>
          </a:bodyPr>
          <a:lstStyle/>
          <a:p>
            <a:pPr marL="971550" lvl="1" indent="-514350">
              <a:spcAft>
                <a:spcPts val="600"/>
              </a:spcAft>
              <a:buFont typeface="+mj-lt"/>
              <a:buAutoNum type="arabicPeriod" startAt="4"/>
            </a:pPr>
            <a:r>
              <a:rPr lang="en-US" sz="3000" dirty="0"/>
              <a:t>Accessibility includes both content and platform.</a:t>
            </a:r>
          </a:p>
          <a:p>
            <a:pPr marL="914400" lvl="1" indent="-457200">
              <a:spcAft>
                <a:spcPts val="600"/>
              </a:spcAft>
              <a:buFont typeface="+mj-lt"/>
              <a:buAutoNum type="arabicPeriod" startAt="4"/>
            </a:pPr>
            <a:r>
              <a:rPr lang="en-US" sz="3000" dirty="0"/>
              <a:t>Hire and consult with people with lived experience with a disability.</a:t>
            </a:r>
            <a:endParaRPr lang="en-US" sz="3000" dirty="0">
              <a:cs typeface="Arial"/>
            </a:endParaRPr>
          </a:p>
        </p:txBody>
      </p:sp>
      <p:sp>
        <p:nvSpPr>
          <p:cNvPr id="4" name="Slide Number Placeholder 3">
            <a:extLst>
              <a:ext uri="{FF2B5EF4-FFF2-40B4-BE49-F238E27FC236}">
                <a16:creationId xmlns:a16="http://schemas.microsoft.com/office/drawing/2014/main" id="{75260CC0-1B26-E729-F110-7BF2311F061F}"/>
              </a:ext>
            </a:extLst>
          </p:cNvPr>
          <p:cNvSpPr>
            <a:spLocks noGrp="1"/>
          </p:cNvSpPr>
          <p:nvPr>
            <p:ph type="sldNum" sz="quarter" idx="12"/>
          </p:nvPr>
        </p:nvSpPr>
        <p:spPr>
          <a:xfrm>
            <a:off x="8410444" y="6261762"/>
            <a:ext cx="683339" cy="365125"/>
          </a:xfrm>
        </p:spPr>
        <p:txBody>
          <a:bodyPr/>
          <a:lstStyle/>
          <a:p>
            <a:fld id="{DB84AA0B-5E1A-4A42-8BE0-1E5BFB2F3686}" type="slidenum">
              <a:rPr lang="en-CA" sz="2000" smtClean="0"/>
              <a:t>15</a:t>
            </a:fld>
            <a:endParaRPr lang="en-CA" sz="2000"/>
          </a:p>
        </p:txBody>
      </p:sp>
    </p:spTree>
    <p:extLst>
      <p:ext uri="{BB962C8B-B14F-4D97-AF65-F5344CB8AC3E}">
        <p14:creationId xmlns:p14="http://schemas.microsoft.com/office/powerpoint/2010/main" val="3165521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598E-FDCC-B2F8-14C9-47226AFD72CD}"/>
              </a:ext>
            </a:extLst>
          </p:cNvPr>
          <p:cNvSpPr>
            <a:spLocks noGrp="1"/>
          </p:cNvSpPr>
          <p:nvPr>
            <p:ph type="title"/>
          </p:nvPr>
        </p:nvSpPr>
        <p:spPr>
          <a:xfrm>
            <a:off x="677333" y="609599"/>
            <a:ext cx="10107207" cy="2110452"/>
          </a:xfrm>
        </p:spPr>
        <p:txBody>
          <a:bodyPr>
            <a:noAutofit/>
          </a:bodyPr>
          <a:lstStyle/>
          <a:p>
            <a:r>
              <a:rPr lang="en-US" b="1" dirty="0"/>
              <a:t>User Perspective &amp; Demonstrations</a:t>
            </a:r>
          </a:p>
        </p:txBody>
      </p:sp>
      <p:sp>
        <p:nvSpPr>
          <p:cNvPr id="3" name="Content Placeholder 2">
            <a:extLst>
              <a:ext uri="{FF2B5EF4-FFF2-40B4-BE49-F238E27FC236}">
                <a16:creationId xmlns:a16="http://schemas.microsoft.com/office/drawing/2014/main" id="{BAFD1AC5-4FDA-4562-90F5-4BB42676FC20}"/>
              </a:ext>
            </a:extLst>
          </p:cNvPr>
          <p:cNvSpPr>
            <a:spLocks noGrp="1"/>
          </p:cNvSpPr>
          <p:nvPr>
            <p:ph idx="1"/>
          </p:nvPr>
        </p:nvSpPr>
        <p:spPr>
          <a:xfrm>
            <a:off x="677333" y="3044142"/>
            <a:ext cx="8596668" cy="1921397"/>
          </a:xfrm>
        </p:spPr>
        <p:txBody>
          <a:bodyPr>
            <a:normAutofit/>
          </a:bodyPr>
          <a:lstStyle/>
          <a:p>
            <a:r>
              <a:rPr lang="en-US" dirty="0"/>
              <a:t>Laetitia </a:t>
            </a:r>
            <a:r>
              <a:rPr lang="en-US" dirty="0" err="1"/>
              <a:t>Mfamobani</a:t>
            </a:r>
            <a:r>
              <a:rPr lang="en-US" dirty="0"/>
              <a:t>, </a:t>
            </a:r>
            <a:br>
              <a:rPr lang="en-US" dirty="0"/>
            </a:br>
            <a:r>
              <a:rPr lang="en-US" dirty="0"/>
              <a:t>NNELS Accessibility Consultant</a:t>
            </a:r>
          </a:p>
        </p:txBody>
      </p:sp>
      <p:sp>
        <p:nvSpPr>
          <p:cNvPr id="4" name="Slide Number Placeholder 3">
            <a:extLst>
              <a:ext uri="{FF2B5EF4-FFF2-40B4-BE49-F238E27FC236}">
                <a16:creationId xmlns:a16="http://schemas.microsoft.com/office/drawing/2014/main" id="{2CF617D5-1344-7D9D-2131-7FBB08C94F48}"/>
              </a:ext>
            </a:extLst>
          </p:cNvPr>
          <p:cNvSpPr>
            <a:spLocks noGrp="1"/>
          </p:cNvSpPr>
          <p:nvPr>
            <p:ph type="sldNum" sz="quarter" idx="12"/>
          </p:nvPr>
        </p:nvSpPr>
        <p:spPr/>
        <p:txBody>
          <a:bodyPr/>
          <a:lstStyle/>
          <a:p>
            <a:fld id="{DB84AA0B-5E1A-4A42-8BE0-1E5BFB2F3686}" type="slidenum">
              <a:rPr lang="en-CA" sz="2000" smtClean="0"/>
              <a:t>16</a:t>
            </a:fld>
            <a:endParaRPr lang="en-CA" sz="2000"/>
          </a:p>
        </p:txBody>
      </p:sp>
    </p:spTree>
    <p:extLst>
      <p:ext uri="{BB962C8B-B14F-4D97-AF65-F5344CB8AC3E}">
        <p14:creationId xmlns:p14="http://schemas.microsoft.com/office/powerpoint/2010/main" val="3066873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77334" y="311903"/>
            <a:ext cx="9514416" cy="1239105"/>
          </a:xfrm>
          <a:prstGeom prst="rect">
            <a:avLst/>
          </a:prstGeom>
        </p:spPr>
        <p:txBody>
          <a:bodyPr spcFirstLastPara="1" vert="horz" lIns="91440" tIns="45720" rIns="91440" bIns="45720" rtlCol="0" anchorCtr="0">
            <a:noAutofit/>
          </a:bodyPr>
          <a:lstStyle/>
          <a:p>
            <a:pPr>
              <a:spcBef>
                <a:spcPct val="0"/>
              </a:spcBef>
            </a:pPr>
            <a:r>
              <a:rPr lang="en-GB" b="1" dirty="0"/>
              <a:t>C</a:t>
            </a:r>
            <a:r>
              <a:rPr lang="en-GB" b="1" kern="1200" dirty="0">
                <a:latin typeface="+mj-lt"/>
                <a:ea typeface="+mj-ea"/>
                <a:cs typeface="+mj-cs"/>
              </a:rPr>
              <a:t>ommon Barriers 1</a:t>
            </a:r>
            <a:endParaRPr lang="en-US" b="1" kern="1200" dirty="0">
              <a:latin typeface="+mj-lt"/>
              <a:ea typeface="+mj-ea"/>
              <a:cs typeface="+mj-cs"/>
            </a:endParaRPr>
          </a:p>
        </p:txBody>
      </p:sp>
      <p:sp>
        <p:nvSpPr>
          <p:cNvPr id="55" name="Google Shape;55;p13"/>
          <p:cNvSpPr txBox="1">
            <a:spLocks noGrp="1"/>
          </p:cNvSpPr>
          <p:nvPr>
            <p:ph idx="1"/>
          </p:nvPr>
        </p:nvSpPr>
        <p:spPr>
          <a:xfrm>
            <a:off x="677334" y="1909822"/>
            <a:ext cx="8596668" cy="4282633"/>
          </a:xfrm>
          <a:prstGeom prst="rect">
            <a:avLst/>
          </a:prstGeom>
        </p:spPr>
        <p:txBody>
          <a:bodyPr spcFirstLastPara="1" vert="horz" lIns="91440" tIns="45720" rIns="91440" bIns="45720" rtlCol="0" anchor="t" anchorCtr="0">
            <a:noAutofit/>
          </a:bodyPr>
          <a:lstStyle/>
          <a:p>
            <a:pPr marL="0" indent="0">
              <a:spcAft>
                <a:spcPts val="600"/>
              </a:spcAft>
              <a:buNone/>
            </a:pPr>
            <a:r>
              <a:rPr lang="en-GB" dirty="0"/>
              <a:t>Accessibility barriers found in Licensed Digital Resources are grouped in two main areas: </a:t>
            </a:r>
          </a:p>
          <a:p>
            <a:pPr>
              <a:spcAft>
                <a:spcPts val="600"/>
              </a:spcAft>
            </a:pPr>
            <a:r>
              <a:rPr lang="en-GB" dirty="0"/>
              <a:t>Area 1:</a:t>
            </a:r>
          </a:p>
          <a:p>
            <a:pPr lvl="1">
              <a:spcAft>
                <a:spcPts val="600"/>
              </a:spcAft>
            </a:pPr>
            <a:r>
              <a:rPr lang="en-GB" dirty="0"/>
              <a:t>The full search and discovery experience is not always available to all devices or software.</a:t>
            </a:r>
          </a:p>
        </p:txBody>
      </p:sp>
      <p:sp>
        <p:nvSpPr>
          <p:cNvPr id="2" name="Slide Number Placeholder 1">
            <a:extLst>
              <a:ext uri="{FF2B5EF4-FFF2-40B4-BE49-F238E27FC236}">
                <a16:creationId xmlns:a16="http://schemas.microsoft.com/office/drawing/2014/main" id="{4CE66DFC-2911-0D5E-9248-B2D879ACE685}"/>
              </a:ext>
            </a:extLst>
          </p:cNvPr>
          <p:cNvSpPr>
            <a:spLocks noGrp="1"/>
          </p:cNvSpPr>
          <p:nvPr>
            <p:ph type="sldNum" sz="quarter" idx="12"/>
          </p:nvPr>
        </p:nvSpPr>
        <p:spPr/>
        <p:txBody>
          <a:bodyPr>
            <a:noAutofit/>
          </a:bodyPr>
          <a:lstStyle/>
          <a:p>
            <a:pPr>
              <a:spcAft>
                <a:spcPts val="600"/>
              </a:spcAft>
            </a:pPr>
            <a:fld id="{DB84AA0B-5E1A-4A42-8BE0-1E5BFB2F3686}" type="slidenum">
              <a:rPr lang="en-CA" sz="2000" smtClean="0"/>
              <a:pPr>
                <a:spcAft>
                  <a:spcPts val="600"/>
                </a:spcAft>
              </a:pPr>
              <a:t>17</a:t>
            </a:fld>
            <a:endParaRPr lang="en-CA" sz="2000"/>
          </a:p>
        </p:txBody>
      </p:sp>
    </p:spTree>
    <p:extLst>
      <p:ext uri="{BB962C8B-B14F-4D97-AF65-F5344CB8AC3E}">
        <p14:creationId xmlns:p14="http://schemas.microsoft.com/office/powerpoint/2010/main" val="2492053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77333" y="311903"/>
            <a:ext cx="9462090" cy="2156977"/>
          </a:xfrm>
          <a:prstGeom prst="rect">
            <a:avLst/>
          </a:prstGeom>
        </p:spPr>
        <p:txBody>
          <a:bodyPr spcFirstLastPara="1" vert="horz" lIns="91440" tIns="45720" rIns="91440" bIns="45720" rtlCol="0" anchorCtr="0">
            <a:noAutofit/>
          </a:bodyPr>
          <a:lstStyle/>
          <a:p>
            <a:pPr>
              <a:spcBef>
                <a:spcPct val="0"/>
              </a:spcBef>
            </a:pPr>
            <a:r>
              <a:rPr lang="en-GB" b="1" kern="1200" dirty="0">
                <a:latin typeface="+mj-lt"/>
                <a:ea typeface="+mj-ea"/>
                <a:cs typeface="+mj-cs"/>
              </a:rPr>
              <a:t>Demo 1: Inaccessible Libby Platform</a:t>
            </a:r>
            <a:endParaRPr lang="en-US" b="1" kern="1200" dirty="0">
              <a:latin typeface="+mj-lt"/>
              <a:ea typeface="+mj-ea"/>
              <a:cs typeface="+mj-cs"/>
            </a:endParaRPr>
          </a:p>
        </p:txBody>
      </p:sp>
      <p:pic>
        <p:nvPicPr>
          <p:cNvPr id="3" name="demo1" descr="Voice Over demo of the Libby app and inaccessible navigation quirk.">
            <a:hlinkClick r:id="" action="ppaction://media"/>
            <a:extLst>
              <a:ext uri="{FF2B5EF4-FFF2-40B4-BE49-F238E27FC236}">
                <a16:creationId xmlns:a16="http://schemas.microsoft.com/office/drawing/2014/main" id="{1C7BFA39-A907-9770-E757-FFB6A2DB53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106558" y="2468880"/>
            <a:ext cx="1989442" cy="4302099"/>
          </a:xfrm>
        </p:spPr>
      </p:pic>
      <p:sp>
        <p:nvSpPr>
          <p:cNvPr id="2" name="Slide Number Placeholder 1">
            <a:extLst>
              <a:ext uri="{FF2B5EF4-FFF2-40B4-BE49-F238E27FC236}">
                <a16:creationId xmlns:a16="http://schemas.microsoft.com/office/drawing/2014/main" id="{4CE66DFC-2911-0D5E-9248-B2D879ACE685}"/>
              </a:ext>
            </a:extLst>
          </p:cNvPr>
          <p:cNvSpPr>
            <a:spLocks noGrp="1"/>
          </p:cNvSpPr>
          <p:nvPr>
            <p:ph type="sldNum" sz="quarter" idx="12"/>
          </p:nvPr>
        </p:nvSpPr>
        <p:spPr/>
        <p:txBody>
          <a:bodyPr>
            <a:noAutofit/>
          </a:bodyPr>
          <a:lstStyle/>
          <a:p>
            <a:pPr>
              <a:spcAft>
                <a:spcPts val="600"/>
              </a:spcAft>
            </a:pPr>
            <a:fld id="{DB84AA0B-5E1A-4A42-8BE0-1E5BFB2F3686}" type="slidenum">
              <a:rPr lang="en-CA" sz="2000" smtClean="0"/>
              <a:pPr>
                <a:spcAft>
                  <a:spcPts val="600"/>
                </a:spcAft>
              </a:pPr>
              <a:t>18</a:t>
            </a:fld>
            <a:endParaRPr lang="en-CA" sz="2000"/>
          </a:p>
        </p:txBody>
      </p:sp>
    </p:spTree>
    <p:extLst>
      <p:ext uri="{BB962C8B-B14F-4D97-AF65-F5344CB8AC3E}">
        <p14:creationId xmlns:p14="http://schemas.microsoft.com/office/powerpoint/2010/main" val="211984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77334" y="311903"/>
            <a:ext cx="9514416" cy="2156977"/>
          </a:xfrm>
          <a:prstGeom prst="rect">
            <a:avLst/>
          </a:prstGeom>
        </p:spPr>
        <p:txBody>
          <a:bodyPr spcFirstLastPara="1" vert="horz" lIns="91440" tIns="45720" rIns="91440" bIns="45720" rtlCol="0" anchorCtr="0">
            <a:noAutofit/>
          </a:bodyPr>
          <a:lstStyle/>
          <a:p>
            <a:pPr>
              <a:spcBef>
                <a:spcPct val="0"/>
              </a:spcBef>
            </a:pPr>
            <a:r>
              <a:rPr lang="en-GB" b="1" dirty="0"/>
              <a:t>C</a:t>
            </a:r>
            <a:r>
              <a:rPr lang="en-GB" b="1" kern="1200" dirty="0">
                <a:latin typeface="+mj-lt"/>
                <a:ea typeface="+mj-ea"/>
                <a:cs typeface="+mj-cs"/>
              </a:rPr>
              <a:t>ommon </a:t>
            </a:r>
            <a:r>
              <a:rPr lang="en-GB" b="1" dirty="0"/>
              <a:t>Ba</a:t>
            </a:r>
            <a:r>
              <a:rPr lang="en-GB" b="1" kern="1200" dirty="0">
                <a:latin typeface="+mj-lt"/>
                <a:ea typeface="+mj-ea"/>
                <a:cs typeface="+mj-cs"/>
              </a:rPr>
              <a:t>rriers 2</a:t>
            </a:r>
            <a:endParaRPr lang="en-US" b="1" kern="1200" dirty="0">
              <a:latin typeface="+mj-lt"/>
              <a:ea typeface="+mj-ea"/>
              <a:cs typeface="+mj-cs"/>
            </a:endParaRPr>
          </a:p>
        </p:txBody>
      </p:sp>
      <p:sp>
        <p:nvSpPr>
          <p:cNvPr id="55" name="Google Shape;55;p13"/>
          <p:cNvSpPr txBox="1">
            <a:spLocks noGrp="1"/>
          </p:cNvSpPr>
          <p:nvPr>
            <p:ph idx="1"/>
          </p:nvPr>
        </p:nvSpPr>
        <p:spPr>
          <a:xfrm>
            <a:off x="677334" y="1851746"/>
            <a:ext cx="8596668" cy="4189616"/>
          </a:xfrm>
          <a:prstGeom prst="rect">
            <a:avLst/>
          </a:prstGeom>
        </p:spPr>
        <p:txBody>
          <a:bodyPr spcFirstLastPara="1" vert="horz" lIns="91440" tIns="45720" rIns="91440" bIns="45720" rtlCol="0" anchor="t" anchorCtr="0">
            <a:normAutofit/>
          </a:bodyPr>
          <a:lstStyle/>
          <a:p>
            <a:pPr>
              <a:spcAft>
                <a:spcPts val="600"/>
              </a:spcAft>
            </a:pPr>
            <a:r>
              <a:rPr lang="en-GB" dirty="0"/>
              <a:t>Area 2:</a:t>
            </a:r>
          </a:p>
          <a:p>
            <a:pPr lvl="1">
              <a:spcAft>
                <a:spcPts val="600"/>
              </a:spcAft>
            </a:pPr>
            <a:r>
              <a:rPr lang="en-GB" dirty="0"/>
              <a:t>The content itself is not always fully accessible.</a:t>
            </a:r>
          </a:p>
        </p:txBody>
      </p:sp>
      <p:sp>
        <p:nvSpPr>
          <p:cNvPr id="2" name="Slide Number Placeholder 1">
            <a:extLst>
              <a:ext uri="{FF2B5EF4-FFF2-40B4-BE49-F238E27FC236}">
                <a16:creationId xmlns:a16="http://schemas.microsoft.com/office/drawing/2014/main" id="{4CE66DFC-2911-0D5E-9248-B2D879ACE685}"/>
              </a:ext>
            </a:extLst>
          </p:cNvPr>
          <p:cNvSpPr>
            <a:spLocks noGrp="1"/>
          </p:cNvSpPr>
          <p:nvPr>
            <p:ph type="sldNum" sz="quarter" idx="12"/>
          </p:nvPr>
        </p:nvSpPr>
        <p:spPr/>
        <p:txBody>
          <a:bodyPr>
            <a:noAutofit/>
          </a:bodyPr>
          <a:lstStyle/>
          <a:p>
            <a:pPr>
              <a:spcAft>
                <a:spcPts val="600"/>
              </a:spcAft>
            </a:pPr>
            <a:fld id="{DB84AA0B-5E1A-4A42-8BE0-1E5BFB2F3686}" type="slidenum">
              <a:rPr lang="en-CA" sz="2000" smtClean="0"/>
              <a:pPr>
                <a:spcAft>
                  <a:spcPts val="600"/>
                </a:spcAft>
              </a:pPr>
              <a:t>19</a:t>
            </a:fld>
            <a:endParaRPr lang="en-CA" sz="2000"/>
          </a:p>
        </p:txBody>
      </p:sp>
    </p:spTree>
    <p:extLst>
      <p:ext uri="{BB962C8B-B14F-4D97-AF65-F5344CB8AC3E}">
        <p14:creationId xmlns:p14="http://schemas.microsoft.com/office/powerpoint/2010/main" val="1203103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25934-9738-2E23-6F99-47CE6DE2007E}"/>
              </a:ext>
            </a:extLst>
          </p:cNvPr>
          <p:cNvSpPr>
            <a:spLocks noGrp="1"/>
          </p:cNvSpPr>
          <p:nvPr>
            <p:ph type="title"/>
          </p:nvPr>
        </p:nvSpPr>
        <p:spPr>
          <a:xfrm>
            <a:off x="677333" y="609600"/>
            <a:ext cx="9217293" cy="1320800"/>
          </a:xfrm>
        </p:spPr>
        <p:txBody>
          <a:bodyPr/>
          <a:lstStyle/>
          <a:p>
            <a:r>
              <a:rPr lang="en-US" sz="6000" dirty="0"/>
              <a:t>Land Acknowledgement</a:t>
            </a:r>
          </a:p>
        </p:txBody>
      </p:sp>
      <p:sp>
        <p:nvSpPr>
          <p:cNvPr id="3" name="Content Placeholder 2">
            <a:extLst>
              <a:ext uri="{FF2B5EF4-FFF2-40B4-BE49-F238E27FC236}">
                <a16:creationId xmlns:a16="http://schemas.microsoft.com/office/drawing/2014/main" id="{D592CD40-FA88-81EF-C40C-FD54948C4F3F}"/>
              </a:ext>
            </a:extLst>
          </p:cNvPr>
          <p:cNvSpPr>
            <a:spLocks noGrp="1"/>
          </p:cNvSpPr>
          <p:nvPr>
            <p:ph idx="1"/>
          </p:nvPr>
        </p:nvSpPr>
        <p:spPr>
          <a:xfrm>
            <a:off x="677334" y="1930401"/>
            <a:ext cx="8596668" cy="4476086"/>
          </a:xfrm>
        </p:spPr>
        <p:txBody>
          <a:bodyPr>
            <a:normAutofit lnSpcReduction="10000"/>
          </a:bodyPr>
          <a:lstStyle/>
          <a:p>
            <a:pPr marL="0" indent="0">
              <a:buNone/>
            </a:pPr>
            <a:r>
              <a:rPr lang="en-GB" b="0" i="0" dirty="0">
                <a:effectLst/>
              </a:rPr>
              <a:t>We are presenting today on the traditional, ancestral, and unceded territory of the </a:t>
            </a:r>
            <a:r>
              <a:rPr lang="en-GB" b="0" i="0" dirty="0" err="1">
                <a:effectLst/>
              </a:rPr>
              <a:t>xʷməθkʷəy'əm</a:t>
            </a:r>
            <a:r>
              <a:rPr lang="en-GB" b="0" i="0" dirty="0">
                <a:effectLst/>
              </a:rPr>
              <a:t> (Musqueam), Skwxwú7mesh (Squamish), and </a:t>
            </a:r>
            <a:r>
              <a:rPr lang="en-GB" b="0" i="0" dirty="0" err="1">
                <a:effectLst/>
              </a:rPr>
              <a:t>səlilwətaɬ</a:t>
            </a:r>
            <a:r>
              <a:rPr lang="en-GB" b="0" i="0" dirty="0">
                <a:effectLst/>
              </a:rPr>
              <a:t> (</a:t>
            </a:r>
            <a:r>
              <a:rPr lang="en-GB" b="0" i="0" dirty="0" err="1">
                <a:effectLst/>
              </a:rPr>
              <a:t>Tsleil</a:t>
            </a:r>
            <a:r>
              <a:rPr lang="en-GB" b="0" i="0" dirty="0">
                <a:effectLst/>
              </a:rPr>
              <a:t>- </a:t>
            </a:r>
            <a:r>
              <a:rPr lang="en-GB" b="0" i="0" dirty="0" err="1">
                <a:effectLst/>
              </a:rPr>
              <a:t>Waututh</a:t>
            </a:r>
            <a:r>
              <a:rPr lang="en-GB" b="0" i="0" dirty="0">
                <a:effectLst/>
              </a:rPr>
              <a:t>) Peoples. </a:t>
            </a:r>
            <a:r>
              <a:rPr lang="en-US" dirty="0">
                <a:effectLst/>
                <a:ea typeface="Calibri" panose="020F0502020204030204" pitchFamily="34" charset="0"/>
                <a:cs typeface="Calibri"/>
              </a:rPr>
              <a:t>We respect and affirm the inherent and Treaty Rights of all Indigenous Peoples and will continue to </a:t>
            </a:r>
            <a:r>
              <a:rPr lang="en-US" dirty="0" err="1">
                <a:effectLst/>
                <a:ea typeface="Calibri" panose="020F0502020204030204" pitchFamily="34" charset="0"/>
                <a:cs typeface="Calibri"/>
              </a:rPr>
              <a:t>honour</a:t>
            </a:r>
            <a:r>
              <a:rPr lang="en-US" dirty="0">
                <a:effectLst/>
                <a:ea typeface="Calibri" panose="020F0502020204030204" pitchFamily="34" charset="0"/>
                <a:cs typeface="Calibri"/>
              </a:rPr>
              <a:t> the commitments to self-determination and sovereignty we have made to Indigenous Nations and Peoples.</a:t>
            </a:r>
            <a:r>
              <a:rPr lang="en-CA" dirty="0">
                <a:ea typeface="Calibri" panose="020F0502020204030204" pitchFamily="34" charset="0"/>
                <a:cs typeface="Calibri"/>
              </a:rPr>
              <a:t> </a:t>
            </a:r>
            <a:endParaRPr lang="en-US" dirty="0"/>
          </a:p>
          <a:p>
            <a:endParaRPr lang="en-US" dirty="0"/>
          </a:p>
        </p:txBody>
      </p:sp>
      <p:sp>
        <p:nvSpPr>
          <p:cNvPr id="4" name="Slide Number Placeholder 3">
            <a:extLst>
              <a:ext uri="{FF2B5EF4-FFF2-40B4-BE49-F238E27FC236}">
                <a16:creationId xmlns:a16="http://schemas.microsoft.com/office/drawing/2014/main" id="{5B1CDA88-3A8E-8709-D953-88EC661BB229}"/>
              </a:ext>
            </a:extLst>
          </p:cNvPr>
          <p:cNvSpPr>
            <a:spLocks noGrp="1"/>
          </p:cNvSpPr>
          <p:nvPr>
            <p:ph type="sldNum" sz="quarter" idx="12"/>
          </p:nvPr>
        </p:nvSpPr>
        <p:spPr/>
        <p:txBody>
          <a:bodyPr/>
          <a:lstStyle/>
          <a:p>
            <a:fld id="{DB84AA0B-5E1A-4A42-8BE0-1E5BFB2F3686}" type="slidenum">
              <a:rPr lang="en-CA" smtClean="0"/>
              <a:t>2</a:t>
            </a:fld>
            <a:endParaRPr lang="en-CA"/>
          </a:p>
        </p:txBody>
      </p:sp>
    </p:spTree>
    <p:extLst>
      <p:ext uri="{BB962C8B-B14F-4D97-AF65-F5344CB8AC3E}">
        <p14:creationId xmlns:p14="http://schemas.microsoft.com/office/powerpoint/2010/main" val="4120232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77334" y="311903"/>
            <a:ext cx="9172722" cy="3117097"/>
          </a:xfrm>
          <a:prstGeom prst="rect">
            <a:avLst/>
          </a:prstGeom>
        </p:spPr>
        <p:txBody>
          <a:bodyPr spcFirstLastPara="1" vert="horz" lIns="91440" tIns="45720" rIns="91440" bIns="45720" rtlCol="0" anchorCtr="0">
            <a:noAutofit/>
          </a:bodyPr>
          <a:lstStyle/>
          <a:p>
            <a:pPr>
              <a:spcBef>
                <a:spcPct val="0"/>
              </a:spcBef>
            </a:pPr>
            <a:r>
              <a:rPr lang="en-GB" b="1" kern="1200" dirty="0">
                <a:latin typeface="+mj-lt"/>
                <a:ea typeface="+mj-ea"/>
                <a:cs typeface="+mj-cs"/>
              </a:rPr>
              <a:t>Demo 2: Inaccessible Content </a:t>
            </a:r>
            <a:r>
              <a:rPr lang="en-GB" dirty="0" err="1"/>
              <a:t>Proquest</a:t>
            </a:r>
            <a:endParaRPr lang="en-US" b="1" kern="1200" dirty="0">
              <a:latin typeface="+mj-lt"/>
              <a:ea typeface="+mj-ea"/>
              <a:cs typeface="+mj-cs"/>
            </a:endParaRPr>
          </a:p>
        </p:txBody>
      </p:sp>
      <p:pic>
        <p:nvPicPr>
          <p:cNvPr id="3" name="demo4" descr="VoiceOver Demo of Proquest newspaper database and the content being inaccessible because it's an image (PDF),">
            <a:hlinkClick r:id="" action="ppaction://media"/>
            <a:extLst>
              <a:ext uri="{FF2B5EF4-FFF2-40B4-BE49-F238E27FC236}">
                <a16:creationId xmlns:a16="http://schemas.microsoft.com/office/drawing/2014/main" id="{CF5D05BA-AB1E-5E8C-A4C8-66065888FEF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940392" y="2477042"/>
            <a:ext cx="1881674" cy="4069055"/>
          </a:xfrm>
        </p:spPr>
      </p:pic>
      <p:sp>
        <p:nvSpPr>
          <p:cNvPr id="2" name="Slide Number Placeholder 1">
            <a:extLst>
              <a:ext uri="{FF2B5EF4-FFF2-40B4-BE49-F238E27FC236}">
                <a16:creationId xmlns:a16="http://schemas.microsoft.com/office/drawing/2014/main" id="{4CE66DFC-2911-0D5E-9248-B2D879ACE685}"/>
              </a:ext>
            </a:extLst>
          </p:cNvPr>
          <p:cNvSpPr>
            <a:spLocks noGrp="1"/>
          </p:cNvSpPr>
          <p:nvPr>
            <p:ph type="sldNum" sz="quarter" idx="12"/>
          </p:nvPr>
        </p:nvSpPr>
        <p:spPr/>
        <p:txBody>
          <a:bodyPr>
            <a:noAutofit/>
          </a:bodyPr>
          <a:lstStyle/>
          <a:p>
            <a:pPr>
              <a:spcAft>
                <a:spcPts val="600"/>
              </a:spcAft>
            </a:pPr>
            <a:fld id="{DB84AA0B-5E1A-4A42-8BE0-1E5BFB2F3686}" type="slidenum">
              <a:rPr lang="en-CA" sz="2000" smtClean="0"/>
              <a:pPr>
                <a:spcAft>
                  <a:spcPts val="600"/>
                </a:spcAft>
              </a:pPr>
              <a:t>20</a:t>
            </a:fld>
            <a:endParaRPr lang="en-CA" sz="2000"/>
          </a:p>
        </p:txBody>
      </p:sp>
    </p:spTree>
    <p:extLst>
      <p:ext uri="{BB962C8B-B14F-4D97-AF65-F5344CB8AC3E}">
        <p14:creationId xmlns:p14="http://schemas.microsoft.com/office/powerpoint/2010/main" val="67361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77334" y="451513"/>
            <a:ext cx="9514416" cy="1354851"/>
          </a:xfrm>
          <a:prstGeom prst="rect">
            <a:avLst/>
          </a:prstGeom>
        </p:spPr>
        <p:txBody>
          <a:bodyPr spcFirstLastPara="1" vert="horz" lIns="91440" tIns="45720" rIns="91440" bIns="45720" rtlCol="0" anchorCtr="0">
            <a:noAutofit/>
          </a:bodyPr>
          <a:lstStyle/>
          <a:p>
            <a:pPr>
              <a:spcBef>
                <a:spcPct val="0"/>
              </a:spcBef>
            </a:pPr>
            <a:r>
              <a:rPr lang="en-GB" b="1" dirty="0"/>
              <a:t>Combined Barriers</a:t>
            </a:r>
            <a:endParaRPr lang="en-US" b="1" kern="1200" dirty="0">
              <a:latin typeface="+mj-lt"/>
              <a:ea typeface="+mj-ea"/>
              <a:cs typeface="+mj-cs"/>
            </a:endParaRPr>
          </a:p>
        </p:txBody>
      </p:sp>
      <p:sp>
        <p:nvSpPr>
          <p:cNvPr id="55" name="Google Shape;55;p13"/>
          <p:cNvSpPr txBox="1">
            <a:spLocks noGrp="1"/>
          </p:cNvSpPr>
          <p:nvPr>
            <p:ph idx="1"/>
          </p:nvPr>
        </p:nvSpPr>
        <p:spPr>
          <a:xfrm>
            <a:off x="677334" y="2085434"/>
            <a:ext cx="8596668" cy="3169472"/>
          </a:xfrm>
          <a:prstGeom prst="rect">
            <a:avLst/>
          </a:prstGeom>
        </p:spPr>
        <p:txBody>
          <a:bodyPr spcFirstLastPara="1" vert="horz" lIns="91440" tIns="45720" rIns="91440" bIns="45720" rtlCol="0" anchor="t" anchorCtr="0">
            <a:normAutofit/>
          </a:bodyPr>
          <a:lstStyle/>
          <a:p>
            <a:pPr>
              <a:spcAft>
                <a:spcPts val="600"/>
              </a:spcAft>
            </a:pPr>
            <a:r>
              <a:rPr lang="en-GB" dirty="0"/>
              <a:t>Sometimes both the content and the platform have accessibility barriers.</a:t>
            </a:r>
          </a:p>
        </p:txBody>
      </p:sp>
      <p:sp>
        <p:nvSpPr>
          <p:cNvPr id="2" name="Slide Number Placeholder 1">
            <a:extLst>
              <a:ext uri="{FF2B5EF4-FFF2-40B4-BE49-F238E27FC236}">
                <a16:creationId xmlns:a16="http://schemas.microsoft.com/office/drawing/2014/main" id="{4CE66DFC-2911-0D5E-9248-B2D879ACE685}"/>
              </a:ext>
            </a:extLst>
          </p:cNvPr>
          <p:cNvSpPr>
            <a:spLocks noGrp="1"/>
          </p:cNvSpPr>
          <p:nvPr>
            <p:ph type="sldNum" sz="quarter" idx="12"/>
          </p:nvPr>
        </p:nvSpPr>
        <p:spPr/>
        <p:txBody>
          <a:bodyPr>
            <a:noAutofit/>
          </a:bodyPr>
          <a:lstStyle/>
          <a:p>
            <a:pPr>
              <a:spcAft>
                <a:spcPts val="600"/>
              </a:spcAft>
            </a:pPr>
            <a:fld id="{DB84AA0B-5E1A-4A42-8BE0-1E5BFB2F3686}" type="slidenum">
              <a:rPr lang="en-CA" sz="2000" smtClean="0"/>
              <a:pPr>
                <a:spcAft>
                  <a:spcPts val="600"/>
                </a:spcAft>
              </a:pPr>
              <a:t>21</a:t>
            </a:fld>
            <a:endParaRPr lang="en-CA" sz="2000"/>
          </a:p>
        </p:txBody>
      </p:sp>
    </p:spTree>
    <p:extLst>
      <p:ext uri="{BB962C8B-B14F-4D97-AF65-F5344CB8AC3E}">
        <p14:creationId xmlns:p14="http://schemas.microsoft.com/office/powerpoint/2010/main" val="977889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77334" y="311903"/>
            <a:ext cx="9427365" cy="2156977"/>
          </a:xfrm>
          <a:prstGeom prst="rect">
            <a:avLst/>
          </a:prstGeom>
        </p:spPr>
        <p:txBody>
          <a:bodyPr spcFirstLastPara="1" vert="horz" lIns="91440" tIns="45720" rIns="91440" bIns="45720" rtlCol="0" anchorCtr="0">
            <a:noAutofit/>
          </a:bodyPr>
          <a:lstStyle/>
          <a:p>
            <a:pPr>
              <a:spcBef>
                <a:spcPct val="0"/>
              </a:spcBef>
            </a:pPr>
            <a:r>
              <a:rPr lang="en-GB" b="1" kern="1200" dirty="0">
                <a:latin typeface="+mj-lt"/>
                <a:ea typeface="+mj-ea"/>
                <a:cs typeface="+mj-cs"/>
              </a:rPr>
              <a:t>Demo 3: Hoopla Audiobook Player</a:t>
            </a:r>
            <a:endParaRPr lang="en-US" b="1" kern="1200" dirty="0">
              <a:latin typeface="+mj-lt"/>
              <a:ea typeface="+mj-ea"/>
              <a:cs typeface="+mj-cs"/>
            </a:endParaRPr>
          </a:p>
        </p:txBody>
      </p:sp>
      <p:pic>
        <p:nvPicPr>
          <p:cNvPr id="3" name="demo3" descr="VoiceOver demo of Hoopla audiobook player showing inaccessible content and player.">
            <a:hlinkClick r:id="" action="ppaction://media"/>
            <a:extLst>
              <a:ext uri="{FF2B5EF4-FFF2-40B4-BE49-F238E27FC236}">
                <a16:creationId xmlns:a16="http://schemas.microsoft.com/office/drawing/2014/main" id="{15C177B6-58F7-6594-A5ED-8A07564CE6A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125913" y="2468880"/>
            <a:ext cx="1947462" cy="4211320"/>
          </a:xfrm>
        </p:spPr>
      </p:pic>
      <p:sp>
        <p:nvSpPr>
          <p:cNvPr id="2" name="Slide Number Placeholder 1">
            <a:extLst>
              <a:ext uri="{FF2B5EF4-FFF2-40B4-BE49-F238E27FC236}">
                <a16:creationId xmlns:a16="http://schemas.microsoft.com/office/drawing/2014/main" id="{4CE66DFC-2911-0D5E-9248-B2D879ACE685}"/>
              </a:ext>
            </a:extLst>
          </p:cNvPr>
          <p:cNvSpPr>
            <a:spLocks noGrp="1"/>
          </p:cNvSpPr>
          <p:nvPr>
            <p:ph type="sldNum" sz="quarter" idx="12"/>
          </p:nvPr>
        </p:nvSpPr>
        <p:spPr/>
        <p:txBody>
          <a:bodyPr>
            <a:noAutofit/>
          </a:bodyPr>
          <a:lstStyle/>
          <a:p>
            <a:pPr>
              <a:spcAft>
                <a:spcPts val="600"/>
              </a:spcAft>
            </a:pPr>
            <a:fld id="{DB84AA0B-5E1A-4A42-8BE0-1E5BFB2F3686}" type="slidenum">
              <a:rPr lang="en-CA" sz="2000" smtClean="0"/>
              <a:pPr>
                <a:spcAft>
                  <a:spcPts val="600"/>
                </a:spcAft>
              </a:pPr>
              <a:t>22</a:t>
            </a:fld>
            <a:endParaRPr lang="en-CA" sz="2000"/>
          </a:p>
        </p:txBody>
      </p:sp>
    </p:spTree>
    <p:extLst>
      <p:ext uri="{BB962C8B-B14F-4D97-AF65-F5344CB8AC3E}">
        <p14:creationId xmlns:p14="http://schemas.microsoft.com/office/powerpoint/2010/main" val="372742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9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77334" y="311903"/>
            <a:ext cx="8596668" cy="1887287"/>
          </a:xfrm>
          <a:prstGeom prst="rect">
            <a:avLst/>
          </a:prstGeom>
        </p:spPr>
        <p:txBody>
          <a:bodyPr spcFirstLastPara="1" vert="horz" lIns="91440" tIns="45720" rIns="91440" bIns="45720" rtlCol="0" anchorCtr="0">
            <a:noAutofit/>
          </a:bodyPr>
          <a:lstStyle/>
          <a:p>
            <a:pPr>
              <a:lnSpc>
                <a:spcPct val="107000"/>
              </a:lnSpc>
              <a:spcAft>
                <a:spcPts val="2250"/>
              </a:spcAft>
            </a:pPr>
            <a:r>
              <a:rPr lang="en-CA" sz="5400" b="1" spc="10" dirty="0">
                <a:effectLst/>
                <a:ea typeface="Times New Roman" panose="02020603050405020304" pitchFamily="18" charset="0"/>
                <a:cs typeface="Arial" panose="020B0604020202020204" pitchFamily="34" charset="0"/>
              </a:rPr>
              <a:t>Determining Accessibility of </a:t>
            </a:r>
            <a:r>
              <a:rPr lang="en-CA" sz="5400" b="1" spc="10" dirty="0">
                <a:ea typeface="Times New Roman" panose="02020603050405020304" pitchFamily="18" charset="0"/>
                <a:cs typeface="Arial" panose="020B0604020202020204" pitchFamily="34" charset="0"/>
              </a:rPr>
              <a:t>Vendor Products</a:t>
            </a:r>
            <a:endParaRPr lang="en-CA" sz="5400" b="1" dirty="0">
              <a:effectLst/>
              <a:ea typeface="Calibri" panose="020F0502020204030204" pitchFamily="34" charset="0"/>
              <a:cs typeface="Times New Roman" panose="02020603050405020304" pitchFamily="18" charset="0"/>
            </a:endParaRPr>
          </a:p>
        </p:txBody>
      </p:sp>
      <p:sp>
        <p:nvSpPr>
          <p:cNvPr id="55" name="Google Shape;55;p13"/>
          <p:cNvSpPr txBox="1">
            <a:spLocks noGrp="1"/>
          </p:cNvSpPr>
          <p:nvPr>
            <p:ph idx="1"/>
          </p:nvPr>
        </p:nvSpPr>
        <p:spPr>
          <a:xfrm>
            <a:off x="677333" y="2083443"/>
            <a:ext cx="8883355" cy="4462654"/>
          </a:xfrm>
          <a:prstGeom prst="rect">
            <a:avLst/>
          </a:prstGeom>
        </p:spPr>
        <p:txBody>
          <a:bodyPr spcFirstLastPara="1" vert="horz" lIns="91440" tIns="45720" rIns="91440" bIns="45720" rtlCol="0" anchor="t" anchorCtr="0">
            <a:normAutofit fontScale="92500" lnSpcReduction="10000"/>
          </a:bodyPr>
          <a:lstStyle/>
          <a:p>
            <a:pPr>
              <a:lnSpc>
                <a:spcPct val="107000"/>
              </a:lnSpc>
              <a:spcAft>
                <a:spcPts val="800"/>
              </a:spcAft>
            </a:pPr>
            <a:r>
              <a:rPr lang="en-CA" sz="2800" dirty="0">
                <a:effectLst/>
                <a:ea typeface="Calibri" panose="020F0502020204030204" pitchFamily="34" charset="0"/>
                <a:cs typeface="Arial" panose="020B0604020202020204" pitchFamily="34" charset="0"/>
              </a:rPr>
              <a:t>Visit </a:t>
            </a:r>
            <a:r>
              <a:rPr lang="en-CA" sz="2800" b="1" dirty="0">
                <a:solidFill>
                  <a:srgbClr val="0563C1"/>
                </a:solidFill>
                <a:effectLst/>
                <a:ea typeface="Calibri" panose="020F0502020204030204" pitchFamily="34" charset="0"/>
                <a:cs typeface="Arial" panose="020B0604020202020204" pitchFamily="34" charset="0"/>
                <a:hlinkClick r:id="rId3"/>
              </a:rPr>
              <a:t>AccessiblePublishing.ca</a:t>
            </a:r>
            <a:r>
              <a:rPr lang="en-CA" sz="2800" b="1" dirty="0">
                <a:solidFill>
                  <a:srgbClr val="0563C1"/>
                </a:solidFill>
                <a:effectLst/>
                <a:ea typeface="Calibri" panose="020F0502020204030204" pitchFamily="34" charset="0"/>
                <a:cs typeface="Arial" panose="020B0604020202020204" pitchFamily="34" charset="0"/>
              </a:rPr>
              <a:t> </a:t>
            </a:r>
            <a:r>
              <a:rPr lang="en-CA" sz="2800" dirty="0">
                <a:effectLst/>
                <a:ea typeface="Calibri" panose="020F0502020204030204" pitchFamily="34" charset="0"/>
                <a:cs typeface="Arial" panose="020B0604020202020204" pitchFamily="34" charset="0"/>
              </a:rPr>
              <a:t>to access a number of library apps and websites that have been assessed for accessibility by skillful and experienced accessibility consultants with lived experience.</a:t>
            </a:r>
          </a:p>
          <a:p>
            <a:pPr>
              <a:lnSpc>
                <a:spcPct val="107000"/>
              </a:lnSpc>
              <a:spcAft>
                <a:spcPts val="800"/>
              </a:spcAft>
            </a:pPr>
            <a:r>
              <a:rPr lang="en-CA" sz="2800" spc="10" dirty="0">
                <a:effectLst/>
                <a:ea typeface="Times New Roman" panose="02020603050405020304" pitchFamily="18" charset="0"/>
                <a:cs typeface="Arial" panose="020B0604020202020204" pitchFamily="34" charset="0"/>
              </a:rPr>
              <a:t>Ask the vendor to do their own accessibility audit/testing of the digital resource and provide a report and explanation of their process</a:t>
            </a:r>
          </a:p>
          <a:p>
            <a:pPr>
              <a:lnSpc>
                <a:spcPct val="107000"/>
              </a:lnSpc>
              <a:spcAft>
                <a:spcPts val="800"/>
              </a:spcAft>
            </a:pPr>
            <a:r>
              <a:rPr lang="en-CA" sz="2800" spc="10" dirty="0">
                <a:ea typeface="Calibri" panose="020F0502020204030204" pitchFamily="34" charset="0"/>
                <a:cs typeface="Arial" panose="020B0604020202020204" pitchFamily="34" charset="0"/>
              </a:rPr>
              <a:t>A</a:t>
            </a:r>
            <a:r>
              <a:rPr lang="en-CA" sz="2800" spc="10" dirty="0">
                <a:effectLst/>
                <a:ea typeface="Times New Roman" panose="02020603050405020304" pitchFamily="18" charset="0"/>
                <a:cs typeface="Arial" panose="020B0604020202020204" pitchFamily="34" charset="0"/>
              </a:rPr>
              <a:t>sk the vendor for testing access to the digital resource so the library can do their own accessibility testing.</a:t>
            </a:r>
            <a:endParaRPr lang="en-CA" sz="2800" dirty="0">
              <a:effectLst/>
              <a:ea typeface="Calibri" panose="020F0502020204030204" pitchFamily="34" charset="0"/>
              <a:cs typeface="Arial" panose="020B0604020202020204" pitchFamily="34" charset="0"/>
            </a:endParaRPr>
          </a:p>
          <a:p>
            <a:pPr marL="0" indent="0">
              <a:spcAft>
                <a:spcPts val="600"/>
              </a:spcAft>
              <a:buNone/>
            </a:pPr>
            <a:endParaRPr lang="en-US" sz="2600" dirty="0">
              <a:ea typeface="+mn-lt"/>
              <a:cs typeface="+mn-lt"/>
            </a:endParaRPr>
          </a:p>
        </p:txBody>
      </p:sp>
      <p:sp>
        <p:nvSpPr>
          <p:cNvPr id="2" name="Slide Number Placeholder 1">
            <a:extLst>
              <a:ext uri="{FF2B5EF4-FFF2-40B4-BE49-F238E27FC236}">
                <a16:creationId xmlns:a16="http://schemas.microsoft.com/office/drawing/2014/main" id="{4CE66DFC-2911-0D5E-9248-B2D879ACE685}"/>
              </a:ext>
            </a:extLst>
          </p:cNvPr>
          <p:cNvSpPr>
            <a:spLocks noGrp="1"/>
          </p:cNvSpPr>
          <p:nvPr>
            <p:ph type="sldNum" sz="quarter" idx="12"/>
          </p:nvPr>
        </p:nvSpPr>
        <p:spPr/>
        <p:txBody>
          <a:bodyPr>
            <a:noAutofit/>
          </a:bodyPr>
          <a:lstStyle/>
          <a:p>
            <a:pPr>
              <a:spcAft>
                <a:spcPts val="600"/>
              </a:spcAft>
            </a:pPr>
            <a:fld id="{DB84AA0B-5E1A-4A42-8BE0-1E5BFB2F3686}" type="slidenum">
              <a:rPr lang="en-CA" sz="2000" smtClean="0"/>
              <a:pPr>
                <a:spcAft>
                  <a:spcPts val="600"/>
                </a:spcAft>
              </a:pPr>
              <a:t>23</a:t>
            </a:fld>
            <a:endParaRPr lang="en-CA" sz="2000"/>
          </a:p>
        </p:txBody>
      </p:sp>
    </p:spTree>
    <p:extLst>
      <p:ext uri="{BB962C8B-B14F-4D97-AF65-F5344CB8AC3E}">
        <p14:creationId xmlns:p14="http://schemas.microsoft.com/office/powerpoint/2010/main" val="4130336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77334" y="311903"/>
            <a:ext cx="10734378" cy="2156977"/>
          </a:xfrm>
          <a:prstGeom prst="rect">
            <a:avLst/>
          </a:prstGeom>
        </p:spPr>
        <p:txBody>
          <a:bodyPr spcFirstLastPara="1" vert="horz" lIns="91440" tIns="45720" rIns="91440" bIns="45720" rtlCol="0" anchorCtr="0">
            <a:noAutofit/>
          </a:bodyPr>
          <a:lstStyle/>
          <a:p>
            <a:pPr>
              <a:lnSpc>
                <a:spcPct val="107000"/>
              </a:lnSpc>
              <a:spcAft>
                <a:spcPts val="2250"/>
              </a:spcAft>
            </a:pPr>
            <a:r>
              <a:rPr lang="en-CA" b="1" spc="10" dirty="0">
                <a:effectLst/>
                <a:latin typeface="Arial" panose="020B0604020202020204" pitchFamily="34" charset="0"/>
                <a:ea typeface="Times New Roman" panose="02020603050405020304" pitchFamily="18" charset="0"/>
                <a:cs typeface="Arial" panose="020B0604020202020204" pitchFamily="34" charset="0"/>
              </a:rPr>
              <a:t>Testing Approach 1/3</a:t>
            </a:r>
            <a:endParaRPr lang="en-CA" b="1" dirty="0">
              <a:effectLst/>
              <a:latin typeface="Arial" panose="020B0604020202020204" pitchFamily="34" charset="0"/>
              <a:ea typeface="Calibri" panose="020F0502020204030204" pitchFamily="34" charset="0"/>
              <a:cs typeface="Arial" panose="020B0604020202020204" pitchFamily="34" charset="0"/>
            </a:endParaRPr>
          </a:p>
        </p:txBody>
      </p:sp>
      <p:sp>
        <p:nvSpPr>
          <p:cNvPr id="55" name="Google Shape;55;p13"/>
          <p:cNvSpPr txBox="1">
            <a:spLocks noGrp="1"/>
          </p:cNvSpPr>
          <p:nvPr>
            <p:ph idx="1"/>
          </p:nvPr>
        </p:nvSpPr>
        <p:spPr>
          <a:xfrm>
            <a:off x="677334" y="1516897"/>
            <a:ext cx="8596668" cy="5029200"/>
          </a:xfrm>
          <a:prstGeom prst="rect">
            <a:avLst/>
          </a:prstGeom>
        </p:spPr>
        <p:txBody>
          <a:bodyPr spcFirstLastPara="1" vert="horz" lIns="91440" tIns="45720" rIns="91440" bIns="45720" rtlCol="0" anchor="t" anchorCtr="0">
            <a:noAutofit/>
          </a:bodyPr>
          <a:lstStyle/>
          <a:p>
            <a:pPr marL="0" indent="0">
              <a:lnSpc>
                <a:spcPct val="107000"/>
              </a:lnSpc>
              <a:spcAft>
                <a:spcPts val="800"/>
              </a:spcAft>
              <a:buNone/>
            </a:pPr>
            <a:r>
              <a:rPr lang="en-GB" dirty="0">
                <a:ea typeface="Calibri" panose="020F0502020204030204" pitchFamily="34" charset="0"/>
                <a:cs typeface="Arial" panose="020B0604020202020204" pitchFamily="34" charset="0"/>
              </a:rPr>
              <a:t>Accessibility </a:t>
            </a:r>
            <a:r>
              <a:rPr lang="en-GB" dirty="0">
                <a:effectLst/>
                <a:ea typeface="Calibri" panose="020F0502020204030204" pitchFamily="34" charset="0"/>
                <a:cs typeface="Arial" panose="020B0604020202020204" pitchFamily="34" charset="0"/>
              </a:rPr>
              <a:t>Testers use a holistic approach to </a:t>
            </a:r>
            <a:r>
              <a:rPr lang="en-GB" dirty="0">
                <a:ea typeface="Calibri" panose="020F0502020204030204" pitchFamily="34" charset="0"/>
                <a:cs typeface="Arial" panose="020B0604020202020204" pitchFamily="34" charset="0"/>
              </a:rPr>
              <a:t>e</a:t>
            </a:r>
            <a:r>
              <a:rPr lang="en-GB" dirty="0">
                <a:effectLst/>
                <a:ea typeface="Calibri" panose="020F0502020204030204" pitchFamily="34" charset="0"/>
                <a:cs typeface="Arial" panose="020B0604020202020204" pitchFamily="34" charset="0"/>
              </a:rPr>
              <a:t>nsuring full accessibility and usability of the digital resources:</a:t>
            </a:r>
          </a:p>
          <a:p>
            <a:pPr>
              <a:lnSpc>
                <a:spcPct val="107000"/>
              </a:lnSpc>
              <a:spcAft>
                <a:spcPts val="800"/>
              </a:spcAft>
            </a:pPr>
            <a:r>
              <a:rPr lang="en-GB" dirty="0">
                <a:effectLst/>
                <a:ea typeface="Calibri" panose="020F0502020204030204" pitchFamily="34" charset="0"/>
                <a:cs typeface="Arial" panose="020B0604020202020204" pitchFamily="34" charset="0"/>
              </a:rPr>
              <a:t>All controls are accessible.</a:t>
            </a:r>
          </a:p>
          <a:p>
            <a:pPr>
              <a:lnSpc>
                <a:spcPct val="107000"/>
              </a:lnSpc>
              <a:spcAft>
                <a:spcPts val="800"/>
              </a:spcAft>
            </a:pPr>
            <a:r>
              <a:rPr lang="en-GB" dirty="0">
                <a:effectLst/>
                <a:ea typeface="Calibri" panose="020F0502020204030204" pitchFamily="34" charset="0"/>
                <a:cs typeface="Arial" panose="020B0604020202020204" pitchFamily="34" charset="0"/>
              </a:rPr>
              <a:t>The content is readable using assistive technologies.</a:t>
            </a:r>
          </a:p>
        </p:txBody>
      </p:sp>
      <p:sp>
        <p:nvSpPr>
          <p:cNvPr id="2" name="Slide Number Placeholder 1">
            <a:extLst>
              <a:ext uri="{FF2B5EF4-FFF2-40B4-BE49-F238E27FC236}">
                <a16:creationId xmlns:a16="http://schemas.microsoft.com/office/drawing/2014/main" id="{4CE66DFC-2911-0D5E-9248-B2D879ACE685}"/>
              </a:ext>
            </a:extLst>
          </p:cNvPr>
          <p:cNvSpPr>
            <a:spLocks noGrp="1"/>
          </p:cNvSpPr>
          <p:nvPr>
            <p:ph type="sldNum" sz="quarter" idx="12"/>
          </p:nvPr>
        </p:nvSpPr>
        <p:spPr/>
        <p:txBody>
          <a:bodyPr>
            <a:noAutofit/>
          </a:bodyPr>
          <a:lstStyle/>
          <a:p>
            <a:pPr>
              <a:spcAft>
                <a:spcPts val="600"/>
              </a:spcAft>
            </a:pPr>
            <a:fld id="{DB84AA0B-5E1A-4A42-8BE0-1E5BFB2F3686}" type="slidenum">
              <a:rPr lang="en-CA" sz="2000" smtClean="0"/>
              <a:pPr>
                <a:spcAft>
                  <a:spcPts val="600"/>
                </a:spcAft>
              </a:pPr>
              <a:t>24</a:t>
            </a:fld>
            <a:endParaRPr lang="en-CA" sz="2000" dirty="0"/>
          </a:p>
        </p:txBody>
      </p:sp>
    </p:spTree>
    <p:extLst>
      <p:ext uri="{BB962C8B-B14F-4D97-AF65-F5344CB8AC3E}">
        <p14:creationId xmlns:p14="http://schemas.microsoft.com/office/powerpoint/2010/main" val="2478722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77334" y="311903"/>
            <a:ext cx="10734378" cy="2156977"/>
          </a:xfrm>
          <a:prstGeom prst="rect">
            <a:avLst/>
          </a:prstGeom>
        </p:spPr>
        <p:txBody>
          <a:bodyPr spcFirstLastPara="1" vert="horz" lIns="91440" tIns="45720" rIns="91440" bIns="45720" rtlCol="0" anchorCtr="0">
            <a:noAutofit/>
          </a:bodyPr>
          <a:lstStyle/>
          <a:p>
            <a:pPr>
              <a:lnSpc>
                <a:spcPct val="107000"/>
              </a:lnSpc>
              <a:spcAft>
                <a:spcPts val="2250"/>
              </a:spcAft>
            </a:pPr>
            <a:r>
              <a:rPr lang="en-CA" b="1" spc="10" dirty="0">
                <a:effectLst/>
                <a:ea typeface="Times New Roman" panose="02020603050405020304" pitchFamily="18" charset="0"/>
                <a:cs typeface="Arial" panose="020B0604020202020204" pitchFamily="34" charset="0"/>
              </a:rPr>
              <a:t>Testing Approach 2/3</a:t>
            </a:r>
            <a:endParaRPr lang="en-CA" b="1" dirty="0">
              <a:effectLst/>
              <a:ea typeface="Calibri" panose="020F0502020204030204" pitchFamily="34" charset="0"/>
              <a:cs typeface="Times New Roman" panose="02020603050405020304" pitchFamily="18" charset="0"/>
            </a:endParaRPr>
          </a:p>
        </p:txBody>
      </p:sp>
      <p:sp>
        <p:nvSpPr>
          <p:cNvPr id="55" name="Google Shape;55;p13"/>
          <p:cNvSpPr txBox="1">
            <a:spLocks noGrp="1"/>
          </p:cNvSpPr>
          <p:nvPr>
            <p:ph idx="1"/>
          </p:nvPr>
        </p:nvSpPr>
        <p:spPr>
          <a:xfrm>
            <a:off x="677334" y="1875099"/>
            <a:ext cx="8596668" cy="4315104"/>
          </a:xfrm>
          <a:prstGeom prst="rect">
            <a:avLst/>
          </a:prstGeom>
        </p:spPr>
        <p:txBody>
          <a:bodyPr spcFirstLastPara="1" vert="horz" lIns="91440" tIns="45720" rIns="91440" bIns="45720" rtlCol="0" anchor="t" anchorCtr="0">
            <a:normAutofit fontScale="77500" lnSpcReduction="20000"/>
          </a:bodyPr>
          <a:lstStyle/>
          <a:p>
            <a:pPr>
              <a:lnSpc>
                <a:spcPct val="107000"/>
              </a:lnSpc>
              <a:spcAft>
                <a:spcPts val="800"/>
              </a:spcAft>
            </a:pPr>
            <a:r>
              <a:rPr lang="en-GB" sz="4100" dirty="0">
                <a:effectLst/>
                <a:ea typeface="Calibri" panose="020F0502020204030204" pitchFamily="34" charset="0"/>
                <a:cs typeface="Arial" panose="020B0604020202020204" pitchFamily="34" charset="0"/>
              </a:rPr>
              <a:t>Visual customization options are available.</a:t>
            </a:r>
          </a:p>
          <a:p>
            <a:pPr>
              <a:lnSpc>
                <a:spcPct val="107000"/>
              </a:lnSpc>
              <a:spcAft>
                <a:spcPts val="800"/>
              </a:spcAft>
            </a:pPr>
            <a:r>
              <a:rPr lang="en-GB" sz="4100" dirty="0">
                <a:effectLst/>
                <a:ea typeface="Calibri" panose="020F0502020204030204" pitchFamily="34" charset="0"/>
                <a:cs typeface="Arial" panose="020B0604020202020204" pitchFamily="34" charset="0"/>
              </a:rPr>
              <a:t>There are non-colour alternatives for information conveyed only through colour.</a:t>
            </a:r>
          </a:p>
          <a:p>
            <a:pPr>
              <a:lnSpc>
                <a:spcPct val="107000"/>
              </a:lnSpc>
              <a:spcAft>
                <a:spcPts val="800"/>
              </a:spcAft>
            </a:pPr>
            <a:r>
              <a:rPr lang="en-GB" sz="4100" dirty="0">
                <a:effectLst/>
                <a:ea typeface="Calibri" panose="020F0502020204030204" pitchFamily="34" charset="0"/>
                <a:cs typeface="Arial" panose="020B0604020202020204" pitchFamily="34" charset="0"/>
              </a:rPr>
              <a:t>Images have descriptive text</a:t>
            </a:r>
          </a:p>
          <a:p>
            <a:pPr>
              <a:lnSpc>
                <a:spcPct val="107000"/>
              </a:lnSpc>
              <a:spcAft>
                <a:spcPts val="800"/>
              </a:spcAft>
            </a:pPr>
            <a:r>
              <a:rPr lang="en-GB" sz="4100" dirty="0">
                <a:effectLst/>
                <a:ea typeface="Calibri" panose="020F0502020204030204" pitchFamily="34" charset="0"/>
                <a:cs typeface="Arial" panose="020B0604020202020204" pitchFamily="34" charset="0"/>
              </a:rPr>
              <a:t>There are multiple options for accessing multimedia</a:t>
            </a:r>
          </a:p>
          <a:p>
            <a:pPr marL="0" indent="0">
              <a:spcAft>
                <a:spcPts val="600"/>
              </a:spcAft>
              <a:buNone/>
            </a:pPr>
            <a:endParaRPr lang="en-US" sz="2600" dirty="0">
              <a:ea typeface="+mn-lt"/>
              <a:cs typeface="+mn-lt"/>
            </a:endParaRPr>
          </a:p>
        </p:txBody>
      </p:sp>
      <p:sp>
        <p:nvSpPr>
          <p:cNvPr id="2" name="Slide Number Placeholder 1">
            <a:extLst>
              <a:ext uri="{FF2B5EF4-FFF2-40B4-BE49-F238E27FC236}">
                <a16:creationId xmlns:a16="http://schemas.microsoft.com/office/drawing/2014/main" id="{4CE66DFC-2911-0D5E-9248-B2D879ACE685}"/>
              </a:ext>
            </a:extLst>
          </p:cNvPr>
          <p:cNvSpPr>
            <a:spLocks noGrp="1"/>
          </p:cNvSpPr>
          <p:nvPr>
            <p:ph type="sldNum" sz="quarter" idx="12"/>
          </p:nvPr>
        </p:nvSpPr>
        <p:spPr/>
        <p:txBody>
          <a:bodyPr>
            <a:noAutofit/>
          </a:bodyPr>
          <a:lstStyle/>
          <a:p>
            <a:pPr>
              <a:spcAft>
                <a:spcPts val="600"/>
              </a:spcAft>
            </a:pPr>
            <a:fld id="{DB84AA0B-5E1A-4A42-8BE0-1E5BFB2F3686}" type="slidenum">
              <a:rPr lang="en-CA" sz="2000" smtClean="0"/>
              <a:pPr>
                <a:spcAft>
                  <a:spcPts val="600"/>
                </a:spcAft>
              </a:pPr>
              <a:t>25</a:t>
            </a:fld>
            <a:endParaRPr lang="en-CA" sz="2000"/>
          </a:p>
        </p:txBody>
      </p:sp>
    </p:spTree>
    <p:extLst>
      <p:ext uri="{BB962C8B-B14F-4D97-AF65-F5344CB8AC3E}">
        <p14:creationId xmlns:p14="http://schemas.microsoft.com/office/powerpoint/2010/main" val="3539400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77334" y="311904"/>
            <a:ext cx="10179719" cy="1746924"/>
          </a:xfrm>
          <a:prstGeom prst="rect">
            <a:avLst/>
          </a:prstGeom>
        </p:spPr>
        <p:txBody>
          <a:bodyPr spcFirstLastPara="1" vert="horz" lIns="91440" tIns="45720" rIns="91440" bIns="45720" rtlCol="0" anchorCtr="0">
            <a:noAutofit/>
          </a:bodyPr>
          <a:lstStyle/>
          <a:p>
            <a:pPr>
              <a:lnSpc>
                <a:spcPct val="107000"/>
              </a:lnSpc>
              <a:spcAft>
                <a:spcPts val="2250"/>
              </a:spcAft>
            </a:pPr>
            <a:r>
              <a:rPr lang="en-CA" b="1" spc="10" dirty="0">
                <a:effectLst/>
                <a:ea typeface="Times New Roman" panose="02020603050405020304" pitchFamily="18" charset="0"/>
                <a:cs typeface="Arial" panose="020B0604020202020204" pitchFamily="34" charset="0"/>
              </a:rPr>
              <a:t>Testing Approach 3/3</a:t>
            </a:r>
            <a:endParaRPr lang="en-CA" b="1" dirty="0">
              <a:effectLst/>
              <a:ea typeface="Calibri" panose="020F0502020204030204" pitchFamily="34" charset="0"/>
              <a:cs typeface="Times New Roman" panose="02020603050405020304" pitchFamily="18" charset="0"/>
            </a:endParaRPr>
          </a:p>
        </p:txBody>
      </p:sp>
      <p:sp>
        <p:nvSpPr>
          <p:cNvPr id="55" name="Google Shape;55;p13"/>
          <p:cNvSpPr txBox="1">
            <a:spLocks noGrp="1"/>
          </p:cNvSpPr>
          <p:nvPr>
            <p:ph idx="1"/>
          </p:nvPr>
        </p:nvSpPr>
        <p:spPr>
          <a:xfrm>
            <a:off x="677334" y="1851949"/>
            <a:ext cx="8596668" cy="4286853"/>
          </a:xfrm>
          <a:prstGeom prst="rect">
            <a:avLst/>
          </a:prstGeom>
        </p:spPr>
        <p:txBody>
          <a:bodyPr spcFirstLastPara="1" vert="horz" lIns="91440" tIns="45720" rIns="91440" bIns="45720" rtlCol="0" anchor="t" anchorCtr="0">
            <a:normAutofit/>
          </a:bodyPr>
          <a:lstStyle/>
          <a:p>
            <a:pPr>
              <a:lnSpc>
                <a:spcPct val="107000"/>
              </a:lnSpc>
              <a:spcAft>
                <a:spcPts val="800"/>
              </a:spcAft>
            </a:pPr>
            <a:r>
              <a:rPr lang="en-GB" dirty="0">
                <a:effectLst/>
                <a:ea typeface="Calibri" panose="020F0502020204030204" pitchFamily="34" charset="0"/>
                <a:cs typeface="Arial" panose="020B0604020202020204" pitchFamily="34" charset="0"/>
              </a:rPr>
              <a:t>The resource does not prescribe how users use it.</a:t>
            </a:r>
          </a:p>
          <a:p>
            <a:pPr>
              <a:lnSpc>
                <a:spcPct val="107000"/>
              </a:lnSpc>
              <a:spcAft>
                <a:spcPts val="800"/>
              </a:spcAft>
            </a:pPr>
            <a:r>
              <a:rPr lang="en-GB" dirty="0">
                <a:effectLst/>
                <a:ea typeface="Calibri" panose="020F0502020204030204" pitchFamily="34" charset="0"/>
                <a:cs typeface="Arial" panose="020B0604020202020204" pitchFamily="34" charset="0"/>
              </a:rPr>
              <a:t>The digital resource (reading platform, website, or app) has navigational skip links.</a:t>
            </a:r>
          </a:p>
          <a:p>
            <a:pPr>
              <a:lnSpc>
                <a:spcPct val="107000"/>
              </a:lnSpc>
              <a:spcAft>
                <a:spcPts val="800"/>
              </a:spcAft>
            </a:pPr>
            <a:r>
              <a:rPr lang="en-GB" dirty="0">
                <a:effectLst/>
                <a:ea typeface="Calibri" panose="020F0502020204030204" pitchFamily="34" charset="0"/>
                <a:cs typeface="Arial" panose="020B0604020202020204" pitchFamily="34" charset="0"/>
              </a:rPr>
              <a:t>Users can determine where they are in the digital content or interface.</a:t>
            </a:r>
          </a:p>
        </p:txBody>
      </p:sp>
      <p:sp>
        <p:nvSpPr>
          <p:cNvPr id="2" name="Slide Number Placeholder 1">
            <a:extLst>
              <a:ext uri="{FF2B5EF4-FFF2-40B4-BE49-F238E27FC236}">
                <a16:creationId xmlns:a16="http://schemas.microsoft.com/office/drawing/2014/main" id="{4CE66DFC-2911-0D5E-9248-B2D879ACE685}"/>
              </a:ext>
            </a:extLst>
          </p:cNvPr>
          <p:cNvSpPr>
            <a:spLocks noGrp="1"/>
          </p:cNvSpPr>
          <p:nvPr>
            <p:ph type="sldNum" sz="quarter" idx="12"/>
          </p:nvPr>
        </p:nvSpPr>
        <p:spPr/>
        <p:txBody>
          <a:bodyPr>
            <a:noAutofit/>
          </a:bodyPr>
          <a:lstStyle/>
          <a:p>
            <a:pPr>
              <a:spcAft>
                <a:spcPts val="600"/>
              </a:spcAft>
            </a:pPr>
            <a:fld id="{DB84AA0B-5E1A-4A42-8BE0-1E5BFB2F3686}" type="slidenum">
              <a:rPr lang="en-CA" sz="2000" smtClean="0"/>
              <a:pPr>
                <a:spcAft>
                  <a:spcPts val="600"/>
                </a:spcAft>
              </a:pPr>
              <a:t>26</a:t>
            </a:fld>
            <a:endParaRPr lang="en-CA" sz="2000"/>
          </a:p>
        </p:txBody>
      </p:sp>
    </p:spTree>
    <p:extLst>
      <p:ext uri="{BB962C8B-B14F-4D97-AF65-F5344CB8AC3E}">
        <p14:creationId xmlns:p14="http://schemas.microsoft.com/office/powerpoint/2010/main" val="2683347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598E-FDCC-B2F8-14C9-47226AFD72CD}"/>
              </a:ext>
            </a:extLst>
          </p:cNvPr>
          <p:cNvSpPr>
            <a:spLocks noGrp="1"/>
          </p:cNvSpPr>
          <p:nvPr>
            <p:ph type="title"/>
          </p:nvPr>
        </p:nvSpPr>
        <p:spPr>
          <a:xfrm>
            <a:off x="677332" y="609599"/>
            <a:ext cx="8825483" cy="2388244"/>
          </a:xfrm>
        </p:spPr>
        <p:txBody>
          <a:bodyPr>
            <a:noAutofit/>
          </a:bodyPr>
          <a:lstStyle/>
          <a:p>
            <a:r>
              <a:rPr lang="en-US" b="1" dirty="0"/>
              <a:t>Licensing Approaches to Accessibility</a:t>
            </a:r>
            <a:br>
              <a:rPr lang="en-US" sz="5400" b="1" dirty="0"/>
            </a:br>
            <a:endParaRPr lang="en-US" sz="5400" b="1" dirty="0"/>
          </a:p>
        </p:txBody>
      </p:sp>
      <p:sp>
        <p:nvSpPr>
          <p:cNvPr id="3" name="Content Placeholder 2">
            <a:extLst>
              <a:ext uri="{FF2B5EF4-FFF2-40B4-BE49-F238E27FC236}">
                <a16:creationId xmlns:a16="http://schemas.microsoft.com/office/drawing/2014/main" id="{BAFD1AC5-4FDA-4562-90F5-4BB42676FC20}"/>
              </a:ext>
            </a:extLst>
          </p:cNvPr>
          <p:cNvSpPr>
            <a:spLocks noGrp="1"/>
          </p:cNvSpPr>
          <p:nvPr>
            <p:ph idx="1"/>
          </p:nvPr>
        </p:nvSpPr>
        <p:spPr>
          <a:xfrm>
            <a:off x="677333" y="4224759"/>
            <a:ext cx="8596668" cy="2184700"/>
          </a:xfrm>
        </p:spPr>
        <p:txBody>
          <a:bodyPr vert="horz" lIns="91440" tIns="45720" rIns="91440" bIns="45720" rtlCol="0" anchor="t">
            <a:normAutofit/>
          </a:bodyPr>
          <a:lstStyle/>
          <a:p>
            <a:r>
              <a:rPr lang="en-GB" sz="2800" dirty="0"/>
              <a:t>Tami </a:t>
            </a:r>
            <a:r>
              <a:rPr lang="en-GB" sz="2800" dirty="0" err="1"/>
              <a:t>Setala</a:t>
            </a:r>
            <a:r>
              <a:rPr lang="en-GB" sz="2800" b="0" i="0" u="none" strike="noStrike" dirty="0">
                <a:effectLst/>
              </a:rPr>
              <a:t>, </a:t>
            </a:r>
            <a:r>
              <a:rPr lang="en-CA" sz="2800" b="0" i="0" u="none" strike="noStrike" dirty="0">
                <a:effectLst/>
              </a:rPr>
              <a:t>Licensing &amp; Business Development Manager, BC Libraries Cooperative</a:t>
            </a:r>
            <a:endParaRPr lang="en-US" sz="2800" dirty="0"/>
          </a:p>
        </p:txBody>
      </p:sp>
      <p:sp>
        <p:nvSpPr>
          <p:cNvPr id="4" name="Slide Number Placeholder 3">
            <a:extLst>
              <a:ext uri="{FF2B5EF4-FFF2-40B4-BE49-F238E27FC236}">
                <a16:creationId xmlns:a16="http://schemas.microsoft.com/office/drawing/2014/main" id="{2CF617D5-1344-7D9D-2131-7FBB08C94F48}"/>
              </a:ext>
            </a:extLst>
          </p:cNvPr>
          <p:cNvSpPr>
            <a:spLocks noGrp="1"/>
          </p:cNvSpPr>
          <p:nvPr>
            <p:ph type="sldNum" sz="quarter" idx="12"/>
          </p:nvPr>
        </p:nvSpPr>
        <p:spPr/>
        <p:txBody>
          <a:bodyPr/>
          <a:lstStyle/>
          <a:p>
            <a:fld id="{DB84AA0B-5E1A-4A42-8BE0-1E5BFB2F3686}" type="slidenum">
              <a:rPr lang="en-CA" sz="2000" smtClean="0"/>
              <a:t>27</a:t>
            </a:fld>
            <a:endParaRPr lang="en-CA" sz="2000"/>
          </a:p>
        </p:txBody>
      </p:sp>
    </p:spTree>
    <p:extLst>
      <p:ext uri="{BB962C8B-B14F-4D97-AF65-F5344CB8AC3E}">
        <p14:creationId xmlns:p14="http://schemas.microsoft.com/office/powerpoint/2010/main" val="3251739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838200" y="365124"/>
            <a:ext cx="8525719" cy="26442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7200"/>
              <a:buFont typeface="Helvetica Neue"/>
              <a:buNone/>
            </a:pPr>
            <a:r>
              <a:rPr lang="en-US" sz="6000" b="1" dirty="0"/>
              <a:t>Licensing Approaches to Accessibility:  Outline</a:t>
            </a:r>
            <a:endParaRPr sz="6000" dirty="0"/>
          </a:p>
        </p:txBody>
      </p:sp>
      <p:sp>
        <p:nvSpPr>
          <p:cNvPr id="57" name="Google Shape;57;p10"/>
          <p:cNvSpPr txBox="1">
            <a:spLocks noGrp="1"/>
          </p:cNvSpPr>
          <p:nvPr>
            <p:ph type="body" idx="1"/>
          </p:nvPr>
        </p:nvSpPr>
        <p:spPr>
          <a:xfrm>
            <a:off x="785325" y="1957974"/>
            <a:ext cx="9696300" cy="45349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lang="en-CA" dirty="0"/>
          </a:p>
          <a:p>
            <a:pPr marL="0" lvl="0" indent="0" algn="l" rtl="0">
              <a:lnSpc>
                <a:spcPct val="90000"/>
              </a:lnSpc>
              <a:spcBef>
                <a:spcPts val="0"/>
              </a:spcBef>
              <a:spcAft>
                <a:spcPts val="0"/>
              </a:spcAft>
              <a:buNone/>
            </a:pPr>
            <a:endParaRPr dirty="0"/>
          </a:p>
          <a:p>
            <a:pPr marL="342900" lvl="0" indent="-342900">
              <a:buFont typeface="+mj-lt"/>
              <a:buAutoNum type="arabicPeriod"/>
            </a:pPr>
            <a:r>
              <a:rPr lang="en-CA" kern="100" dirty="0">
                <a:effectLst/>
                <a:ea typeface="Helvetica Neue" panose="02000503000000020004" pitchFamily="2" charset="0"/>
                <a:cs typeface="Helvetica Neue" panose="02000503000000020004" pitchFamily="2" charset="0"/>
              </a:rPr>
              <a:t>Overview of the processes for engaging with vendors.</a:t>
            </a:r>
          </a:p>
          <a:p>
            <a:pPr marL="800100" lvl="1">
              <a:buFont typeface="+mj-lt"/>
              <a:buAutoNum type="arabicPeriod"/>
            </a:pPr>
            <a:r>
              <a:rPr lang="en-CA" kern="100" dirty="0">
                <a:effectLst/>
                <a:ea typeface="Helvetica Neue" panose="02000503000000020004" pitchFamily="2" charset="0"/>
                <a:cs typeface="Helvetica Neue" panose="02000503000000020004" pitchFamily="2" charset="0"/>
              </a:rPr>
              <a:t>Formal vs in</a:t>
            </a:r>
            <a:r>
              <a:rPr lang="en-CA" kern="100" dirty="0">
                <a:ea typeface="Helvetica Neue" panose="02000503000000020004" pitchFamily="2" charset="0"/>
                <a:cs typeface="Helvetica Neue" panose="02000503000000020004" pitchFamily="2" charset="0"/>
              </a:rPr>
              <a:t>formal processes.</a:t>
            </a:r>
          </a:p>
          <a:p>
            <a:pPr marL="342900">
              <a:buFont typeface="+mj-lt"/>
              <a:buAutoNum type="arabicPeriod"/>
            </a:pPr>
            <a:r>
              <a:rPr lang="en-CA" kern="100" dirty="0">
                <a:ea typeface="Helvetica Neue" panose="02000503000000020004" pitchFamily="2" charset="0"/>
                <a:cs typeface="Helvetica Neue" panose="02000503000000020004" pitchFamily="2" charset="0"/>
              </a:rPr>
              <a:t>Accessibility Impact Assessments.</a:t>
            </a:r>
            <a:endParaRPr lang="en-CA" kern="100" dirty="0">
              <a:effectLst/>
              <a:ea typeface="Helvetica Neue" panose="02000503000000020004" pitchFamily="2" charset="0"/>
              <a:cs typeface="Helvetica Neue" panose="02000503000000020004" pitchFamily="2" charset="0"/>
            </a:endParaRPr>
          </a:p>
          <a:p>
            <a:pPr marL="342900">
              <a:buFont typeface="+mj-lt"/>
              <a:buAutoNum type="arabicPeriod"/>
            </a:pPr>
            <a:r>
              <a:rPr lang="en-CA" kern="100" dirty="0">
                <a:ea typeface="Helvetica Neue" panose="02000503000000020004" pitchFamily="2" charset="0"/>
                <a:cs typeface="Helvetica Neue" panose="02000503000000020004" pitchFamily="2" charset="0"/>
              </a:rPr>
              <a:t>Model License Agreements.</a:t>
            </a:r>
          </a:p>
          <a:p>
            <a:pPr marL="342900">
              <a:buFont typeface="+mj-lt"/>
              <a:buAutoNum type="arabicPeriod"/>
            </a:pPr>
            <a:r>
              <a:rPr lang="en-CA" kern="100" dirty="0">
                <a:effectLst/>
                <a:ea typeface="Helvetica Neue" panose="02000503000000020004" pitchFamily="2" charset="0"/>
                <a:cs typeface="Helvetica Neue" panose="02000503000000020004" pitchFamily="2" charset="0"/>
              </a:rPr>
              <a:t>Ad</a:t>
            </a:r>
            <a:r>
              <a:rPr lang="en-CA" kern="100" dirty="0">
                <a:ea typeface="Helvetica Neue" panose="02000503000000020004" pitchFamily="2" charset="0"/>
                <a:cs typeface="Helvetica Neue" panose="02000503000000020004" pitchFamily="2" charset="0"/>
              </a:rPr>
              <a:t>vocacy.</a:t>
            </a:r>
            <a:endParaRPr lang="en-CA" kern="100" dirty="0">
              <a:effectLst/>
              <a:ea typeface="Helvetica Neue" panose="02000503000000020004" pitchFamily="2" charset="0"/>
              <a:cs typeface="Helvetica Neue" panose="02000503000000020004" pitchFamily="2" charset="0"/>
            </a:endParaRPr>
          </a:p>
          <a:p>
            <a:pPr marL="0" lvl="0" indent="0">
              <a:buNone/>
            </a:pPr>
            <a:endParaRPr lang="en-CA" kern="100" dirty="0">
              <a:effectLst/>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rtl="0">
              <a:lnSpc>
                <a:spcPct val="90000"/>
              </a:lnSpc>
              <a:spcBef>
                <a:spcPts val="0"/>
              </a:spcBef>
              <a:spcAft>
                <a:spcPts val="0"/>
              </a:spcAft>
              <a:buClr>
                <a:schemeClr val="lt1"/>
              </a:buClr>
              <a:buSzPts val="2800"/>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4B35-7348-180F-2578-56C189CBAC32}"/>
              </a:ext>
            </a:extLst>
          </p:cNvPr>
          <p:cNvSpPr>
            <a:spLocks noGrp="1"/>
          </p:cNvSpPr>
          <p:nvPr>
            <p:ph type="title"/>
          </p:nvPr>
        </p:nvSpPr>
        <p:spPr>
          <a:xfrm>
            <a:off x="677333" y="609600"/>
            <a:ext cx="8987527" cy="1925256"/>
          </a:xfrm>
        </p:spPr>
        <p:txBody>
          <a:bodyPr>
            <a:noAutofit/>
          </a:bodyPr>
          <a:lstStyle/>
          <a:p>
            <a:r>
              <a:rPr lang="en-US" sz="5800" b="1" dirty="0"/>
              <a:t>Processes </a:t>
            </a:r>
            <a:r>
              <a:rPr lang="en-US" sz="5800" dirty="0"/>
              <a:t>F</a:t>
            </a:r>
            <a:r>
              <a:rPr lang="en-US" sz="5800" b="1" dirty="0"/>
              <a:t>or </a:t>
            </a:r>
            <a:r>
              <a:rPr lang="en-CA" sz="5800" kern="100" dirty="0">
                <a:ea typeface="Helvetica Neue" panose="02000503000000020004" pitchFamily="2" charset="0"/>
                <a:cs typeface="Helvetica Neue" panose="02000503000000020004" pitchFamily="2" charset="0"/>
              </a:rPr>
              <a:t>E</a:t>
            </a:r>
            <a:r>
              <a:rPr lang="en-CA" sz="5800" b="1" kern="100" dirty="0">
                <a:effectLst/>
                <a:ea typeface="Helvetica Neue" panose="02000503000000020004" pitchFamily="2" charset="0"/>
                <a:cs typeface="Helvetica Neue" panose="02000503000000020004" pitchFamily="2" charset="0"/>
              </a:rPr>
              <a:t>ngaging </a:t>
            </a:r>
            <a:r>
              <a:rPr lang="en-CA" sz="5800" kern="100" dirty="0">
                <a:ea typeface="Helvetica Neue" panose="02000503000000020004" pitchFamily="2" charset="0"/>
                <a:cs typeface="Helvetica Neue" panose="02000503000000020004" pitchFamily="2" charset="0"/>
              </a:rPr>
              <a:t>w</a:t>
            </a:r>
            <a:r>
              <a:rPr lang="en-CA" sz="5800" b="1" kern="100" dirty="0">
                <a:effectLst/>
                <a:ea typeface="Helvetica Neue" panose="02000503000000020004" pitchFamily="2" charset="0"/>
                <a:cs typeface="Helvetica Neue" panose="02000503000000020004" pitchFamily="2" charset="0"/>
              </a:rPr>
              <a:t>ith </a:t>
            </a:r>
            <a:r>
              <a:rPr lang="en-CA" sz="5800" kern="100" dirty="0">
                <a:ea typeface="Helvetica Neue" panose="02000503000000020004" pitchFamily="2" charset="0"/>
                <a:cs typeface="Helvetica Neue" panose="02000503000000020004" pitchFamily="2" charset="0"/>
              </a:rPr>
              <a:t>V</a:t>
            </a:r>
            <a:r>
              <a:rPr lang="en-CA" sz="5800" b="1" kern="100" dirty="0">
                <a:effectLst/>
                <a:ea typeface="Helvetica Neue" panose="02000503000000020004" pitchFamily="2" charset="0"/>
                <a:cs typeface="Helvetica Neue" panose="02000503000000020004" pitchFamily="2" charset="0"/>
              </a:rPr>
              <a:t>endors</a:t>
            </a:r>
            <a:br>
              <a:rPr lang="en-CA" sz="5800" b="1" kern="100" dirty="0">
                <a:effectLst/>
                <a:ea typeface="Helvetica Neue" panose="02000503000000020004" pitchFamily="2" charset="0"/>
                <a:cs typeface="Helvetica Neue" panose="02000503000000020004" pitchFamily="2" charset="0"/>
              </a:rPr>
            </a:br>
            <a:r>
              <a:rPr lang="en-US" sz="5800" dirty="0"/>
              <a:t> </a:t>
            </a:r>
          </a:p>
        </p:txBody>
      </p:sp>
      <p:sp>
        <p:nvSpPr>
          <p:cNvPr id="3" name="Text Placeholder 2">
            <a:extLst>
              <a:ext uri="{FF2B5EF4-FFF2-40B4-BE49-F238E27FC236}">
                <a16:creationId xmlns:a16="http://schemas.microsoft.com/office/drawing/2014/main" id="{075B6AB5-F598-29A3-53FC-CD954EC4536E}"/>
              </a:ext>
            </a:extLst>
          </p:cNvPr>
          <p:cNvSpPr>
            <a:spLocks noGrp="1"/>
          </p:cNvSpPr>
          <p:nvPr>
            <p:ph type="body" idx="1"/>
          </p:nvPr>
        </p:nvSpPr>
        <p:spPr>
          <a:xfrm>
            <a:off x="677333" y="2603340"/>
            <a:ext cx="8596668" cy="3713544"/>
          </a:xfrm>
        </p:spPr>
        <p:txBody>
          <a:bodyPr>
            <a:normAutofit/>
          </a:bodyPr>
          <a:lstStyle/>
          <a:p>
            <a:r>
              <a:rPr lang="en-US" dirty="0"/>
              <a:t>Formal vs informal.</a:t>
            </a:r>
          </a:p>
          <a:p>
            <a:pPr lvl="1"/>
            <a:r>
              <a:rPr lang="en-US" dirty="0"/>
              <a:t>Requests for Proposal (RFP).</a:t>
            </a:r>
          </a:p>
          <a:p>
            <a:pPr lvl="1"/>
            <a:r>
              <a:rPr lang="en-US" dirty="0"/>
              <a:t>Informal processes.</a:t>
            </a:r>
          </a:p>
          <a:p>
            <a:pPr lvl="2"/>
            <a:r>
              <a:rPr lang="en-US" dirty="0"/>
              <a:t>What has the vendor already done?</a:t>
            </a:r>
          </a:p>
          <a:p>
            <a:pPr lvl="2"/>
            <a:r>
              <a:rPr lang="en-US" dirty="0"/>
              <a:t>What more do we need from them?</a:t>
            </a:r>
          </a:p>
        </p:txBody>
      </p:sp>
    </p:spTree>
    <p:extLst>
      <p:ext uri="{BB962C8B-B14F-4D97-AF65-F5344CB8AC3E}">
        <p14:creationId xmlns:p14="http://schemas.microsoft.com/office/powerpoint/2010/main" val="346928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prstGeom prst="rect">
            <a:avLst/>
          </a:prstGeom>
        </p:spPr>
        <p:txBody>
          <a:bodyPr spcFirstLastPara="1" vert="horz" lIns="91440" tIns="45720" rIns="91440" bIns="45720" rtlCol="0" anchor="ctr" anchorCtr="0">
            <a:normAutofit/>
          </a:bodyPr>
          <a:lstStyle/>
          <a:p>
            <a:pPr>
              <a:spcBef>
                <a:spcPct val="0"/>
              </a:spcBef>
            </a:pPr>
            <a:r>
              <a:rPr lang="en-US" b="1" kern="1200" dirty="0">
                <a:latin typeface="+mj-lt"/>
                <a:ea typeface="+mj-ea"/>
                <a:cs typeface="+mj-cs"/>
              </a:rPr>
              <a:t>Our </a:t>
            </a:r>
            <a:r>
              <a:rPr lang="en-US" b="1" dirty="0"/>
              <a:t>P</a:t>
            </a:r>
            <a:r>
              <a:rPr lang="en-US" b="1" kern="1200" dirty="0">
                <a:latin typeface="+mj-lt"/>
                <a:ea typeface="+mj-ea"/>
                <a:cs typeface="+mj-cs"/>
              </a:rPr>
              <a:t>resenters</a:t>
            </a:r>
          </a:p>
        </p:txBody>
      </p:sp>
      <p:sp>
        <p:nvSpPr>
          <p:cNvPr id="55" name="Google Shape;55;p13"/>
          <p:cNvSpPr txBox="1">
            <a:spLocks noGrp="1"/>
          </p:cNvSpPr>
          <p:nvPr>
            <p:ph idx="1"/>
          </p:nvPr>
        </p:nvSpPr>
        <p:spPr>
          <a:xfrm>
            <a:off x="677334" y="1930400"/>
            <a:ext cx="9242171" cy="4529578"/>
          </a:xfrm>
          <a:prstGeom prst="rect">
            <a:avLst/>
          </a:prstGeom>
        </p:spPr>
        <p:txBody>
          <a:bodyPr spcFirstLastPara="1" vert="horz" lIns="91440" tIns="45720" rIns="91440" bIns="45720" rtlCol="0" anchor="t" anchorCtr="0">
            <a:noAutofit/>
          </a:bodyPr>
          <a:lstStyle/>
          <a:p>
            <a:pPr marL="457200" indent="-457200">
              <a:spcAft>
                <a:spcPts val="600"/>
              </a:spcAft>
            </a:pPr>
            <a:r>
              <a:rPr lang="en-GB" dirty="0">
                <a:cs typeface="Arial"/>
              </a:rPr>
              <a:t>Laurie Davidson, Executive Director, Centre for Equitable Library Access (CELA)</a:t>
            </a:r>
          </a:p>
          <a:p>
            <a:pPr marL="457200" indent="-457200">
              <a:spcAft>
                <a:spcPts val="600"/>
              </a:spcAft>
            </a:pPr>
            <a:r>
              <a:rPr lang="en-CA" b="0" i="0" u="none" strike="noStrike" dirty="0">
                <a:effectLst/>
              </a:rPr>
              <a:t>Laetitia Mfamobani, Accessibility Consultant,</a:t>
            </a:r>
            <a:r>
              <a:rPr lang="en-CA" dirty="0"/>
              <a:t> </a:t>
            </a:r>
            <a:r>
              <a:rPr lang="en-CA" b="0" i="0" u="none" strike="noStrike" dirty="0">
                <a:effectLst/>
              </a:rPr>
              <a:t>National Network for Equitable Library Service</a:t>
            </a:r>
            <a:r>
              <a:rPr lang="en-CA" dirty="0"/>
              <a:t> (NNELS)</a:t>
            </a:r>
            <a:endParaRPr lang="en-GB" dirty="0">
              <a:cs typeface="Arial"/>
            </a:endParaRPr>
          </a:p>
          <a:p>
            <a:pPr marL="457200" indent="-457200">
              <a:spcAft>
                <a:spcPts val="600"/>
              </a:spcAft>
            </a:pPr>
            <a:r>
              <a:rPr lang="en-GB"/>
              <a:t>Tami </a:t>
            </a:r>
            <a:r>
              <a:rPr lang="en-GB" dirty="0" err="1"/>
              <a:t>Setala</a:t>
            </a:r>
            <a:r>
              <a:rPr lang="en-GB" b="0" i="0" u="none" strike="noStrike" dirty="0">
                <a:effectLst/>
              </a:rPr>
              <a:t>, </a:t>
            </a:r>
            <a:r>
              <a:rPr lang="en-CA" b="0" i="0" u="none" strike="noStrike" dirty="0">
                <a:effectLst/>
              </a:rPr>
              <a:t>Licensing &amp; Business Development Manager, BC Libraries Cooperative</a:t>
            </a:r>
            <a:endParaRPr lang="en-CA" b="0" dirty="0">
              <a:effectLst/>
              <a:cs typeface="Arial"/>
            </a:endParaRPr>
          </a:p>
        </p:txBody>
      </p:sp>
      <p:sp>
        <p:nvSpPr>
          <p:cNvPr id="2" name="Slide Number Placeholder 1">
            <a:extLst>
              <a:ext uri="{FF2B5EF4-FFF2-40B4-BE49-F238E27FC236}">
                <a16:creationId xmlns:a16="http://schemas.microsoft.com/office/drawing/2014/main" id="{03EFDC6C-C6A5-1AD4-8585-23C33B121D13}"/>
              </a:ext>
            </a:extLst>
          </p:cNvPr>
          <p:cNvSpPr>
            <a:spLocks noGrp="1"/>
          </p:cNvSpPr>
          <p:nvPr>
            <p:ph type="sldNum" sz="quarter" idx="12"/>
          </p:nvPr>
        </p:nvSpPr>
        <p:spPr/>
        <p:txBody>
          <a:bodyPr>
            <a:noAutofit/>
          </a:bodyPr>
          <a:lstStyle/>
          <a:p>
            <a:pPr>
              <a:spcAft>
                <a:spcPts val="600"/>
              </a:spcAft>
            </a:pPr>
            <a:fld id="{DB84AA0B-5E1A-4A42-8BE0-1E5BFB2F3686}" type="slidenum">
              <a:rPr lang="en-CA" sz="2000"/>
              <a:pPr>
                <a:spcAft>
                  <a:spcPts val="600"/>
                </a:spcAft>
              </a:pPr>
              <a:t>3</a:t>
            </a:fld>
            <a:endParaRPr lang="en-CA" sz="2000"/>
          </a:p>
        </p:txBody>
      </p:sp>
    </p:spTree>
    <p:extLst>
      <p:ext uri="{BB962C8B-B14F-4D97-AF65-F5344CB8AC3E}">
        <p14:creationId xmlns:p14="http://schemas.microsoft.com/office/powerpoint/2010/main" val="3215827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13AF4-BB19-1626-1CA4-22AD1BD911FE}"/>
              </a:ext>
            </a:extLst>
          </p:cNvPr>
          <p:cNvSpPr>
            <a:spLocks noGrp="1"/>
          </p:cNvSpPr>
          <p:nvPr>
            <p:ph type="title"/>
          </p:nvPr>
        </p:nvSpPr>
        <p:spPr>
          <a:xfrm>
            <a:off x="677333" y="609599"/>
            <a:ext cx="8825481" cy="2191473"/>
          </a:xfrm>
        </p:spPr>
        <p:txBody>
          <a:bodyPr>
            <a:noAutofit/>
          </a:bodyPr>
          <a:lstStyle/>
          <a:p>
            <a:r>
              <a:rPr lang="en-US" b="1" dirty="0"/>
              <a:t>Request for Proposal (RFP)</a:t>
            </a:r>
          </a:p>
        </p:txBody>
      </p:sp>
      <p:sp>
        <p:nvSpPr>
          <p:cNvPr id="3" name="Text Placeholder 2">
            <a:extLst>
              <a:ext uri="{FF2B5EF4-FFF2-40B4-BE49-F238E27FC236}">
                <a16:creationId xmlns:a16="http://schemas.microsoft.com/office/drawing/2014/main" id="{18044091-31FD-AE65-0298-ED0623AE2827}"/>
              </a:ext>
            </a:extLst>
          </p:cNvPr>
          <p:cNvSpPr>
            <a:spLocks noGrp="1"/>
          </p:cNvSpPr>
          <p:nvPr>
            <p:ph type="body" idx="1"/>
          </p:nvPr>
        </p:nvSpPr>
        <p:spPr>
          <a:xfrm>
            <a:off x="677334" y="3020992"/>
            <a:ext cx="8596668" cy="3020370"/>
          </a:xfrm>
        </p:spPr>
        <p:txBody>
          <a:bodyPr/>
          <a:lstStyle/>
          <a:p>
            <a:r>
              <a:rPr lang="en-US" sz="2800" dirty="0"/>
              <a:t>Used for identifying options for a specific project</a:t>
            </a:r>
          </a:p>
          <a:p>
            <a:r>
              <a:rPr lang="en-US" sz="2800" dirty="0"/>
              <a:t>Includes specific criteria that a product must meet</a:t>
            </a:r>
          </a:p>
          <a:p>
            <a:r>
              <a:rPr lang="en-US" sz="2800" dirty="0"/>
              <a:t>Outlines a bidding process</a:t>
            </a:r>
          </a:p>
          <a:p>
            <a:endParaRPr lang="en-US" dirty="0"/>
          </a:p>
        </p:txBody>
      </p:sp>
    </p:spTree>
    <p:extLst>
      <p:ext uri="{BB962C8B-B14F-4D97-AF65-F5344CB8AC3E}">
        <p14:creationId xmlns:p14="http://schemas.microsoft.com/office/powerpoint/2010/main" val="506291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9ED1-F217-62F6-A7AC-45F822F126FB}"/>
              </a:ext>
            </a:extLst>
          </p:cNvPr>
          <p:cNvSpPr>
            <a:spLocks noGrp="1"/>
          </p:cNvSpPr>
          <p:nvPr>
            <p:ph type="title"/>
          </p:nvPr>
        </p:nvSpPr>
        <p:spPr/>
        <p:txBody>
          <a:bodyPr>
            <a:normAutofit/>
          </a:bodyPr>
          <a:lstStyle/>
          <a:p>
            <a:r>
              <a:rPr lang="en-US" b="1" dirty="0"/>
              <a:t>Informal Processes</a:t>
            </a:r>
          </a:p>
        </p:txBody>
      </p:sp>
      <p:sp>
        <p:nvSpPr>
          <p:cNvPr id="3" name="Text Placeholder 2">
            <a:extLst>
              <a:ext uri="{FF2B5EF4-FFF2-40B4-BE49-F238E27FC236}">
                <a16:creationId xmlns:a16="http://schemas.microsoft.com/office/drawing/2014/main" id="{F88D1180-9D7F-02DF-57BC-510966EEB503}"/>
              </a:ext>
            </a:extLst>
          </p:cNvPr>
          <p:cNvSpPr>
            <a:spLocks noGrp="1"/>
          </p:cNvSpPr>
          <p:nvPr>
            <p:ph type="body" idx="1"/>
          </p:nvPr>
        </p:nvSpPr>
        <p:spPr/>
        <p:txBody>
          <a:bodyPr/>
          <a:lstStyle/>
          <a:p>
            <a:r>
              <a:rPr lang="en-US" dirty="0"/>
              <a:t>Accessibility Conformance Reports (ACR):</a:t>
            </a:r>
          </a:p>
          <a:p>
            <a:pPr lvl="1"/>
            <a:r>
              <a:rPr lang="en-US" dirty="0"/>
              <a:t>Voluntary Product Accessibility Template (VPAT).</a:t>
            </a:r>
          </a:p>
          <a:p>
            <a:pPr lvl="1"/>
            <a:r>
              <a:rPr lang="en-US" dirty="0"/>
              <a:t>An assessment of how well their product conforms to the Web Content Accessibility Guidelines (WCAG).</a:t>
            </a:r>
          </a:p>
          <a:p>
            <a:pPr marL="571500" lvl="1" indent="0">
              <a:buNone/>
            </a:pPr>
            <a:endParaRPr lang="en-US" sz="2800" dirty="0"/>
          </a:p>
          <a:p>
            <a:pPr lvl="1"/>
            <a:endParaRPr lang="en-US" dirty="0"/>
          </a:p>
        </p:txBody>
      </p:sp>
    </p:spTree>
    <p:extLst>
      <p:ext uri="{BB962C8B-B14F-4D97-AF65-F5344CB8AC3E}">
        <p14:creationId xmlns:p14="http://schemas.microsoft.com/office/powerpoint/2010/main" val="1015547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9ED1-F217-62F6-A7AC-45F822F126FB}"/>
              </a:ext>
            </a:extLst>
          </p:cNvPr>
          <p:cNvSpPr>
            <a:spLocks noGrp="1"/>
          </p:cNvSpPr>
          <p:nvPr>
            <p:ph type="title"/>
          </p:nvPr>
        </p:nvSpPr>
        <p:spPr>
          <a:xfrm>
            <a:off x="665759" y="435980"/>
            <a:ext cx="9809330" cy="1485417"/>
          </a:xfrm>
        </p:spPr>
        <p:txBody>
          <a:bodyPr>
            <a:noAutofit/>
          </a:bodyPr>
          <a:lstStyle/>
          <a:p>
            <a:r>
              <a:rPr lang="en-US" sz="6000" b="1" dirty="0"/>
              <a:t>Informal Processes </a:t>
            </a:r>
            <a:r>
              <a:rPr lang="en-US" sz="4400" b="1" dirty="0"/>
              <a:t>(</a:t>
            </a:r>
            <a:r>
              <a:rPr lang="en-US" sz="4400" b="1" dirty="0" err="1"/>
              <a:t>con’t</a:t>
            </a:r>
            <a:r>
              <a:rPr lang="en-US" sz="4400" b="1" dirty="0"/>
              <a:t>)</a:t>
            </a:r>
          </a:p>
        </p:txBody>
      </p:sp>
      <p:sp>
        <p:nvSpPr>
          <p:cNvPr id="3" name="Text Placeholder 2">
            <a:extLst>
              <a:ext uri="{FF2B5EF4-FFF2-40B4-BE49-F238E27FC236}">
                <a16:creationId xmlns:a16="http://schemas.microsoft.com/office/drawing/2014/main" id="{F88D1180-9D7F-02DF-57BC-510966EEB503}"/>
              </a:ext>
            </a:extLst>
          </p:cNvPr>
          <p:cNvSpPr>
            <a:spLocks noGrp="1"/>
          </p:cNvSpPr>
          <p:nvPr>
            <p:ph type="body" idx="1"/>
          </p:nvPr>
        </p:nvSpPr>
        <p:spPr>
          <a:xfrm>
            <a:off x="665759" y="1701477"/>
            <a:ext cx="8692457" cy="4720543"/>
          </a:xfrm>
        </p:spPr>
        <p:txBody>
          <a:bodyPr vert="horz" lIns="91440" tIns="45720" rIns="91440" bIns="45720" rtlCol="0" anchor="t">
            <a:normAutofit fontScale="25000" lnSpcReduction="20000"/>
          </a:bodyPr>
          <a:lstStyle/>
          <a:p>
            <a:r>
              <a:rPr lang="en-US" sz="12800" dirty="0"/>
              <a:t>Accessibility Impact Assessments</a:t>
            </a:r>
          </a:p>
          <a:p>
            <a:pPr lvl="1"/>
            <a:r>
              <a:rPr lang="en-US" sz="12800" dirty="0"/>
              <a:t>Compliance with legislation:</a:t>
            </a:r>
          </a:p>
          <a:p>
            <a:pPr lvl="2"/>
            <a:r>
              <a:rPr lang="en-US" sz="12800" dirty="0"/>
              <a:t>Accessible British Columbia Act</a:t>
            </a:r>
          </a:p>
          <a:p>
            <a:pPr lvl="2"/>
            <a:r>
              <a:rPr lang="en-US" sz="12800" dirty="0"/>
              <a:t>Accessibility standards for procurement</a:t>
            </a:r>
          </a:p>
          <a:p>
            <a:pPr lvl="1"/>
            <a:r>
              <a:rPr lang="en-US" sz="12800" dirty="0"/>
              <a:t>Hire or contract accessibility testers with lived experience to evaluate the resource.</a:t>
            </a:r>
          </a:p>
          <a:p>
            <a:r>
              <a:rPr lang="en-CA" sz="12800" dirty="0"/>
              <a:t>Accessibility Considerations for E-Resources Procurement in Libraries:</a:t>
            </a:r>
            <a:r>
              <a:rPr lang="en-CA" sz="12000" dirty="0">
                <a:ea typeface="Helvetica Neue" panose="02000503000000020004" pitchFamily="2" charset="0"/>
                <a:cs typeface="Helvetica Neue" panose="02000503000000020004" pitchFamily="2" charset="0"/>
              </a:rPr>
              <a:t> </a:t>
            </a:r>
            <a:r>
              <a:rPr lang="en-CA" sz="12000" b="1" dirty="0">
                <a:effectLst/>
                <a:ea typeface="Helvetica Neue" panose="02000503000000020004" pitchFamily="2" charset="0"/>
                <a:cs typeface="Helvetica Neue" panose="02000503000000020004" pitchFamily="2" charset="0"/>
                <a:hlinkClick r:id="rId3"/>
              </a:rPr>
              <a:t>AccessibleLibraries.ca/Resources/Procurement-in-libraries/</a:t>
            </a:r>
            <a:endParaRPr lang="en-CA" sz="12000" b="1" dirty="0">
              <a:effectLst/>
              <a:ea typeface="Helvetica Neue" panose="02000503000000020004" pitchFamily="2" charset="0"/>
              <a:cs typeface="Helvetica Neue" panose="02000503000000020004" pitchFamily="2" charset="0"/>
            </a:endParaRPr>
          </a:p>
          <a:p>
            <a:pPr lvl="1"/>
            <a:endParaRPr lang="en-US" sz="6000" dirty="0"/>
          </a:p>
          <a:p>
            <a:pPr lvl="1"/>
            <a:endParaRPr lang="en-US" dirty="0"/>
          </a:p>
        </p:txBody>
      </p:sp>
    </p:spTree>
    <p:extLst>
      <p:ext uri="{BB962C8B-B14F-4D97-AF65-F5344CB8AC3E}">
        <p14:creationId xmlns:p14="http://schemas.microsoft.com/office/powerpoint/2010/main" val="1170794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884D-99CE-C41A-AC56-E6BDB97243A7}"/>
              </a:ext>
            </a:extLst>
          </p:cNvPr>
          <p:cNvSpPr>
            <a:spLocks noGrp="1"/>
          </p:cNvSpPr>
          <p:nvPr>
            <p:ph type="title"/>
          </p:nvPr>
        </p:nvSpPr>
        <p:spPr>
          <a:xfrm>
            <a:off x="319095" y="293645"/>
            <a:ext cx="9820905" cy="1797934"/>
          </a:xfrm>
        </p:spPr>
        <p:txBody>
          <a:bodyPr>
            <a:noAutofit/>
          </a:bodyPr>
          <a:lstStyle/>
          <a:p>
            <a:r>
              <a:rPr lang="en-CA" sz="5600" b="1" kern="100" dirty="0">
                <a:effectLst/>
                <a:latin typeface="Helvetica Neue" panose="02000503000000020004" pitchFamily="2" charset="0"/>
                <a:ea typeface="Helvetica Neue" panose="02000503000000020004" pitchFamily="2" charset="0"/>
                <a:cs typeface="Helvetica Neue" panose="02000503000000020004" pitchFamily="2" charset="0"/>
              </a:rPr>
              <a:t>Model License Agreements</a:t>
            </a:r>
            <a:endParaRPr lang="en-US" sz="5600" dirty="0"/>
          </a:p>
        </p:txBody>
      </p:sp>
      <p:sp>
        <p:nvSpPr>
          <p:cNvPr id="3" name="Text Placeholder 2">
            <a:extLst>
              <a:ext uri="{FF2B5EF4-FFF2-40B4-BE49-F238E27FC236}">
                <a16:creationId xmlns:a16="http://schemas.microsoft.com/office/drawing/2014/main" id="{B058154F-C6D8-6378-773D-B2B7119EFC7B}"/>
              </a:ext>
            </a:extLst>
          </p:cNvPr>
          <p:cNvSpPr>
            <a:spLocks noGrp="1"/>
          </p:cNvSpPr>
          <p:nvPr>
            <p:ph type="body" idx="1"/>
          </p:nvPr>
        </p:nvSpPr>
        <p:spPr>
          <a:xfrm>
            <a:off x="527441" y="1319932"/>
            <a:ext cx="9148995" cy="5404959"/>
          </a:xfrm>
        </p:spPr>
        <p:txBody>
          <a:bodyPr>
            <a:noAutofit/>
          </a:bodyPr>
          <a:lstStyle/>
          <a:p>
            <a:pPr marL="114300" indent="0">
              <a:buNone/>
            </a:pPr>
            <a:r>
              <a:rPr lang="en-CA" sz="2400" b="1" kern="100" dirty="0">
                <a:effectLst/>
                <a:ea typeface="Aptos" panose="020B0004020202020204" pitchFamily="34" charset="0"/>
                <a:cs typeface="Times New Roman" panose="02020603050405020304" pitchFamily="18" charset="0"/>
              </a:rPr>
              <a:t>BC Libraries Cooperative Model License </a:t>
            </a:r>
          </a:p>
          <a:p>
            <a:pPr marL="114300" indent="0">
              <a:buNone/>
            </a:pPr>
            <a:r>
              <a:rPr lang="en-CA" sz="2400" b="1" kern="100" dirty="0">
                <a:ea typeface="Aptos" panose="020B0004020202020204" pitchFamily="34" charset="0"/>
                <a:cs typeface="Times New Roman" panose="02020603050405020304" pitchFamily="18" charset="0"/>
              </a:rPr>
              <a:t>2.2 Usage Rights</a:t>
            </a:r>
          </a:p>
          <a:p>
            <a:pPr marL="114300" indent="0">
              <a:buNone/>
            </a:pPr>
            <a:r>
              <a:rPr lang="en-CA" sz="2400" b="1" kern="100" dirty="0">
                <a:effectLst/>
                <a:ea typeface="Aptos" panose="020B0004020202020204" pitchFamily="34" charset="0"/>
                <a:cs typeface="Times New Roman" panose="02020603050405020304" pitchFamily="18" charset="0"/>
              </a:rPr>
              <a:t>b.   </a:t>
            </a:r>
            <a:r>
              <a:rPr lang="en-CA" sz="2400" kern="100" dirty="0">
                <a:effectLst/>
                <a:ea typeface="Aptos" panose="020B0004020202020204" pitchFamily="34" charset="0"/>
                <a:cs typeface="Times New Roman" panose="02020603050405020304" pitchFamily="18" charset="0"/>
              </a:rPr>
              <a:t>…the Licensee may permit the Authorized Users (and permit the Participants to permit the Authorized Users), to:</a:t>
            </a:r>
          </a:p>
          <a:p>
            <a:pPr marL="114300" indent="0">
              <a:buNone/>
            </a:pPr>
            <a:r>
              <a:rPr lang="en-CA" sz="2400" kern="100" dirty="0">
                <a:effectLst/>
                <a:ea typeface="Aptos" panose="020B0004020202020204" pitchFamily="34" charset="0"/>
                <a:cs typeface="Times New Roman" panose="02020603050405020304" pitchFamily="18" charset="0"/>
              </a:rPr>
              <a:t>	f. Alter or modify the Licensed Materials as necessary to provide an equivalent level of access to Authorized Users with disabilities if the Licensed Materials are not already provided in Accessible Formats.</a:t>
            </a:r>
            <a:endParaRPr lang="en-CA" sz="2400" kern="100" dirty="0">
              <a:ea typeface="Aptos" panose="020B0004020202020204" pitchFamily="34" charset="0"/>
              <a:cs typeface="Times New Roman" panose="02020603050405020304" pitchFamily="18" charset="0"/>
            </a:endParaRPr>
          </a:p>
          <a:p>
            <a:pPr marL="114300" indent="0">
              <a:buNone/>
            </a:pPr>
            <a:r>
              <a:rPr lang="en-CA" sz="2400" b="1" kern="100" dirty="0">
                <a:ea typeface="Aptos" panose="020B0004020202020204" pitchFamily="34" charset="0"/>
                <a:cs typeface="Times New Roman" panose="02020603050405020304" pitchFamily="18" charset="0"/>
              </a:rPr>
              <a:t>e. </a:t>
            </a:r>
            <a:r>
              <a:rPr lang="en-CA" sz="2400" kern="100" dirty="0">
                <a:effectLst/>
                <a:ea typeface="Aptos" panose="020B0004020202020204" pitchFamily="34" charset="0"/>
                <a:cs typeface="Times New Roman" panose="02020603050405020304" pitchFamily="18" charset="0"/>
              </a:rPr>
              <a:t>The licensor shall comply with applicable Canadian laws relating to accessibility to ensure the Licensed Materials are accessible and may be used by all Authorized Users including those with visual, perceptual, physical, or other print disabilities and is compatible with assistive devices.</a:t>
            </a:r>
          </a:p>
        </p:txBody>
      </p:sp>
    </p:spTree>
    <p:extLst>
      <p:ext uri="{BB962C8B-B14F-4D97-AF65-F5344CB8AC3E}">
        <p14:creationId xmlns:p14="http://schemas.microsoft.com/office/powerpoint/2010/main" val="684567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AE14-E4A4-C2A9-C163-CC35A642F786}"/>
              </a:ext>
            </a:extLst>
          </p:cNvPr>
          <p:cNvSpPr>
            <a:spLocks noGrp="1"/>
          </p:cNvSpPr>
          <p:nvPr>
            <p:ph type="title"/>
          </p:nvPr>
        </p:nvSpPr>
        <p:spPr/>
        <p:txBody>
          <a:bodyPr>
            <a:normAutofit fontScale="90000"/>
          </a:bodyPr>
          <a:lstStyle/>
          <a:p>
            <a:r>
              <a:rPr lang="en-CA" sz="7300" b="1" kern="100" dirty="0">
                <a:effectLst/>
                <a:latin typeface="Helvetica Neue" panose="02000503000000020004" pitchFamily="2" charset="0"/>
                <a:ea typeface="Helvetica Neue" panose="02000503000000020004" pitchFamily="2" charset="0"/>
                <a:cs typeface="Helvetica Neue" panose="02000503000000020004" pitchFamily="2" charset="0"/>
              </a:rPr>
              <a:t>Advocacy</a:t>
            </a:r>
            <a:br>
              <a:rPr lang="en-CA" kern="100" dirty="0">
                <a:effectLst/>
                <a:latin typeface="Helvetica Neue" panose="02000503000000020004" pitchFamily="2" charset="0"/>
                <a:ea typeface="Helvetica Neue" panose="02000503000000020004" pitchFamily="2" charset="0"/>
                <a:cs typeface="Helvetica Neue" panose="02000503000000020004" pitchFamily="2" charset="0"/>
              </a:rPr>
            </a:br>
            <a:endParaRPr lang="en-US" dirty="0"/>
          </a:p>
        </p:txBody>
      </p:sp>
      <p:sp>
        <p:nvSpPr>
          <p:cNvPr id="3" name="Text Placeholder 2">
            <a:extLst>
              <a:ext uri="{FF2B5EF4-FFF2-40B4-BE49-F238E27FC236}">
                <a16:creationId xmlns:a16="http://schemas.microsoft.com/office/drawing/2014/main" id="{4D22828E-46A9-72D0-CEB4-4980BE686D2B}"/>
              </a:ext>
            </a:extLst>
          </p:cNvPr>
          <p:cNvSpPr>
            <a:spLocks noGrp="1"/>
          </p:cNvSpPr>
          <p:nvPr>
            <p:ph type="body" idx="1"/>
          </p:nvPr>
        </p:nvSpPr>
        <p:spPr>
          <a:xfrm>
            <a:off x="677334" y="1930400"/>
            <a:ext cx="8709734" cy="4318000"/>
          </a:xfrm>
        </p:spPr>
        <p:txBody>
          <a:bodyPr/>
          <a:lstStyle/>
          <a:p>
            <a:r>
              <a:rPr lang="en-US" dirty="0"/>
              <a:t>Once licenses are signed.</a:t>
            </a:r>
          </a:p>
          <a:p>
            <a:r>
              <a:rPr lang="en-US" dirty="0"/>
              <a:t>Quarterly meetings with vendors.</a:t>
            </a:r>
          </a:p>
          <a:p>
            <a:pPr lvl="1"/>
            <a:r>
              <a:rPr lang="en-US" dirty="0"/>
              <a:t>Standing agenda item to address outstanding accessibility issues.</a:t>
            </a:r>
          </a:p>
          <a:p>
            <a:pPr lvl="1"/>
            <a:r>
              <a:rPr lang="en-US" dirty="0"/>
              <a:t>Following up on development promises.</a:t>
            </a:r>
          </a:p>
          <a:p>
            <a:r>
              <a:rPr lang="en-US" dirty="0"/>
              <a:t>When apps are updated.</a:t>
            </a:r>
          </a:p>
          <a:p>
            <a:pPr lvl="1"/>
            <a:r>
              <a:rPr lang="en-US" dirty="0"/>
              <a:t>Repeat accessibility testing as needed.</a:t>
            </a:r>
          </a:p>
          <a:p>
            <a:pPr lvl="1"/>
            <a:endParaRPr lang="en-US" dirty="0"/>
          </a:p>
          <a:p>
            <a:endParaRPr lang="en-US" dirty="0"/>
          </a:p>
          <a:p>
            <a:pPr lvl="1"/>
            <a:endParaRPr lang="en-US" dirty="0"/>
          </a:p>
        </p:txBody>
      </p:sp>
    </p:spTree>
    <p:extLst>
      <p:ext uri="{BB962C8B-B14F-4D97-AF65-F5344CB8AC3E}">
        <p14:creationId xmlns:p14="http://schemas.microsoft.com/office/powerpoint/2010/main" val="3010625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8050-BB6D-EE32-E53B-52A1397FDF82}"/>
              </a:ext>
            </a:extLst>
          </p:cNvPr>
          <p:cNvSpPr>
            <a:spLocks noGrp="1"/>
          </p:cNvSpPr>
          <p:nvPr>
            <p:ph type="title"/>
          </p:nvPr>
        </p:nvSpPr>
        <p:spPr/>
        <p:txBody>
          <a:bodyPr>
            <a:normAutofit/>
          </a:bodyPr>
          <a:lstStyle/>
          <a:p>
            <a:r>
              <a:rPr lang="en-US" b="1" dirty="0"/>
              <a:t>Questions</a:t>
            </a:r>
          </a:p>
        </p:txBody>
      </p:sp>
      <p:sp>
        <p:nvSpPr>
          <p:cNvPr id="3" name="Content Placeholder 2">
            <a:extLst>
              <a:ext uri="{FF2B5EF4-FFF2-40B4-BE49-F238E27FC236}">
                <a16:creationId xmlns:a16="http://schemas.microsoft.com/office/drawing/2014/main" id="{1EA34FE5-EEFF-B787-3E25-44FF712C86D8}"/>
              </a:ext>
            </a:extLst>
          </p:cNvPr>
          <p:cNvSpPr>
            <a:spLocks noGrp="1"/>
          </p:cNvSpPr>
          <p:nvPr>
            <p:ph idx="1"/>
          </p:nvPr>
        </p:nvSpPr>
        <p:spPr>
          <a:xfrm>
            <a:off x="677333" y="1797519"/>
            <a:ext cx="9496814" cy="4892648"/>
          </a:xfrm>
        </p:spPr>
        <p:txBody>
          <a:bodyPr>
            <a:noAutofit/>
          </a:bodyPr>
          <a:lstStyle/>
          <a:p>
            <a:r>
              <a:rPr lang="en-GB" dirty="0">
                <a:solidFill>
                  <a:schemeClr val="tx1">
                    <a:lumMod val="75000"/>
                    <a:lumOff val="25000"/>
                  </a:schemeClr>
                </a:solidFill>
                <a:latin typeface="Arial" panose="020B0604020202020204" pitchFamily="34" charset="0"/>
              </a:rPr>
              <a:t>PLARC:</a:t>
            </a:r>
          </a:p>
          <a:p>
            <a:pPr lvl="1"/>
            <a:r>
              <a:rPr lang="en-GB" dirty="0">
                <a:solidFill>
                  <a:schemeClr val="tx1">
                    <a:lumMod val="75000"/>
                    <a:lumOff val="25000"/>
                  </a:schemeClr>
                </a:solidFill>
                <a:latin typeface="Arial" panose="020B0604020202020204" pitchFamily="34" charset="0"/>
              </a:rPr>
              <a:t>Email: </a:t>
            </a:r>
            <a:r>
              <a:rPr lang="en-GB" b="1" dirty="0">
                <a:solidFill>
                  <a:schemeClr val="accent1"/>
                </a:solidFill>
                <a:latin typeface="Arial" panose="020B0604020202020204" pitchFamily="34" charset="0"/>
                <a:hlinkClick r:id="rId3">
                  <a:extLst>
                    <a:ext uri="{A12FA001-AC4F-418D-AE19-62706E023703}">
                      <ahyp:hlinkClr xmlns:ahyp="http://schemas.microsoft.com/office/drawing/2018/hyperlinkcolor" val="tx"/>
                    </a:ext>
                  </a:extLst>
                </a:hlinkClick>
              </a:rPr>
              <a:t>info@AccessibleLibraries.ca</a:t>
            </a:r>
            <a:endParaRPr lang="en-US" b="1" dirty="0">
              <a:solidFill>
                <a:schemeClr val="tx1"/>
              </a:solidFill>
              <a:latin typeface="Arial" panose="020B0604020202020204" pitchFamily="34" charset="0"/>
            </a:endParaRPr>
          </a:p>
          <a:p>
            <a:pPr lvl="1"/>
            <a:r>
              <a:rPr lang="en-GB" dirty="0">
                <a:latin typeface="Arial" panose="020B0604020202020204" pitchFamily="34" charset="0"/>
              </a:rPr>
              <a:t>Mailing List sign up:</a:t>
            </a:r>
            <a:r>
              <a:rPr lang="en-US" dirty="0">
                <a:latin typeface="Arial" panose="020B0604020202020204" pitchFamily="34" charset="0"/>
              </a:rPr>
              <a:t> </a:t>
            </a:r>
            <a:r>
              <a:rPr lang="en-US" b="1" dirty="0">
                <a:latin typeface="Arial" panose="020B0604020202020204" pitchFamily="34" charset="0"/>
                <a:hlinkClick r:id="rId4"/>
              </a:rPr>
              <a:t>https://accessiblelibraries.ca/accessible-libraries-mailing-list/</a:t>
            </a:r>
            <a:r>
              <a:rPr lang="en-US" b="1" dirty="0">
                <a:latin typeface="Arial" panose="020B0604020202020204" pitchFamily="34" charset="0"/>
              </a:rPr>
              <a:t>.</a:t>
            </a:r>
          </a:p>
          <a:p>
            <a:r>
              <a:rPr lang="en-US" dirty="0">
                <a:latin typeface="Arial" panose="020B0604020202020204" pitchFamily="34" charset="0"/>
              </a:rPr>
              <a:t>BC Libraries Cooperative:</a:t>
            </a:r>
          </a:p>
          <a:p>
            <a:pPr lvl="1"/>
            <a:r>
              <a:rPr lang="en-US" dirty="0">
                <a:latin typeface="Arial" panose="020B0604020202020204" pitchFamily="34" charset="0"/>
              </a:rPr>
              <a:t>Questions? Email Tami at </a:t>
            </a:r>
            <a:r>
              <a:rPr lang="en-US" b="1" dirty="0">
                <a:latin typeface="Arial" panose="020B0604020202020204" pitchFamily="34" charset="0"/>
                <a:hlinkClick r:id="rId5"/>
              </a:rPr>
              <a:t>tami.setala@bc.libraries.ca</a:t>
            </a:r>
            <a:endParaRPr lang="en-US" b="1" dirty="0">
              <a:latin typeface="Arial" panose="020B0604020202020204" pitchFamily="34" charset="0"/>
            </a:endParaRPr>
          </a:p>
          <a:p>
            <a:pPr lvl="1"/>
            <a:endParaRPr lang="en-US" sz="2600" dirty="0">
              <a:latin typeface="Arial" panose="020B0604020202020204" pitchFamily="34" charset="0"/>
            </a:endParaRPr>
          </a:p>
          <a:p>
            <a:endParaRPr lang="en-US" sz="2800" b="1" dirty="0">
              <a:latin typeface="Arial" panose="020B0604020202020204" pitchFamily="34" charset="0"/>
            </a:endParaRPr>
          </a:p>
          <a:p>
            <a:endParaRPr lang="en-GB" sz="2800" dirty="0">
              <a:latin typeface="Arial" panose="020B0604020202020204" pitchFamily="34" charset="0"/>
            </a:endParaRPr>
          </a:p>
        </p:txBody>
      </p:sp>
      <p:sp>
        <p:nvSpPr>
          <p:cNvPr id="4" name="Slide Number Placeholder 3">
            <a:extLst>
              <a:ext uri="{FF2B5EF4-FFF2-40B4-BE49-F238E27FC236}">
                <a16:creationId xmlns:a16="http://schemas.microsoft.com/office/drawing/2014/main" id="{C941B3A0-5790-AEFC-4344-BC2EE61B5577}"/>
              </a:ext>
            </a:extLst>
          </p:cNvPr>
          <p:cNvSpPr>
            <a:spLocks noGrp="1"/>
          </p:cNvSpPr>
          <p:nvPr>
            <p:ph type="sldNum" sz="quarter" idx="12"/>
          </p:nvPr>
        </p:nvSpPr>
        <p:spPr/>
        <p:txBody>
          <a:bodyPr/>
          <a:lstStyle/>
          <a:p>
            <a:fld id="{DB84AA0B-5E1A-4A42-8BE0-1E5BFB2F3686}" type="slidenum">
              <a:rPr lang="en-CA" sz="2000" smtClean="0"/>
              <a:t>35</a:t>
            </a:fld>
            <a:endParaRPr lang="en-CA" sz="2000"/>
          </a:p>
        </p:txBody>
      </p:sp>
    </p:spTree>
    <p:extLst>
      <p:ext uri="{BB962C8B-B14F-4D97-AF65-F5344CB8AC3E}">
        <p14:creationId xmlns:p14="http://schemas.microsoft.com/office/powerpoint/2010/main" val="3722414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7CCDA5-7790-43AC-8D76-9C9B80766811}"/>
              </a:ext>
            </a:extLst>
          </p:cNvPr>
          <p:cNvSpPr>
            <a:spLocks noGrp="1"/>
          </p:cNvSpPr>
          <p:nvPr>
            <p:ph type="ctrTitle"/>
          </p:nvPr>
        </p:nvSpPr>
        <p:spPr/>
        <p:txBody>
          <a:bodyPr/>
          <a:lstStyle/>
          <a:p>
            <a:r>
              <a:rPr lang="en-CA" b="1" kern="1200" dirty="0">
                <a:latin typeface="+mj-lt"/>
                <a:ea typeface="+mj-ea"/>
                <a:cs typeface="+mj-cs"/>
              </a:rPr>
              <a:t>Thank you!</a:t>
            </a:r>
            <a:endParaRPr lang="en-CA" b="1" dirty="0"/>
          </a:p>
        </p:txBody>
      </p:sp>
      <p:sp>
        <p:nvSpPr>
          <p:cNvPr id="4" name="Slide Number Placeholder 3">
            <a:extLst>
              <a:ext uri="{FF2B5EF4-FFF2-40B4-BE49-F238E27FC236}">
                <a16:creationId xmlns:a16="http://schemas.microsoft.com/office/drawing/2014/main" id="{AEDB3C14-3378-42D9-8132-BD001979F4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84AA0B-5E1A-4A42-8BE0-1E5BFB2F3686}" type="slidenum">
              <a:rPr kumimoji="0" lang="en-CA" sz="2000" b="0" i="0" u="none" strike="noStrike" kern="1200" cap="none" spc="0" normalizeH="0" baseline="0" noProof="0" smtClean="0">
                <a:ln>
                  <a:noFill/>
                </a:ln>
                <a:solidFill>
                  <a:srgbClr val="D9790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CA" sz="2000" b="0" i="0" u="none" strike="noStrike" kern="1200" cap="none" spc="0" normalizeH="0" baseline="0" noProof="0">
              <a:ln>
                <a:noFill/>
              </a:ln>
              <a:solidFill>
                <a:srgbClr val="D979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67599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prstGeom prst="rect">
            <a:avLst/>
          </a:prstGeom>
        </p:spPr>
        <p:txBody>
          <a:bodyPr spcFirstLastPara="1" vert="horz" lIns="91440" tIns="45720" rIns="91440" bIns="45720" rtlCol="0" anchorCtr="0">
            <a:normAutofit/>
          </a:bodyPr>
          <a:lstStyle/>
          <a:p>
            <a:pPr>
              <a:spcBef>
                <a:spcPct val="0"/>
              </a:spcBef>
            </a:pPr>
            <a:r>
              <a:rPr lang="en-US" b="1" kern="1200" dirty="0">
                <a:latin typeface="+mj-lt"/>
                <a:ea typeface="+mj-ea"/>
                <a:cs typeface="+mj-cs"/>
              </a:rPr>
              <a:t>Outline</a:t>
            </a:r>
          </a:p>
        </p:txBody>
      </p:sp>
      <p:sp>
        <p:nvSpPr>
          <p:cNvPr id="55" name="Google Shape;55;p13"/>
          <p:cNvSpPr txBox="1">
            <a:spLocks noGrp="1"/>
          </p:cNvSpPr>
          <p:nvPr>
            <p:ph idx="1"/>
          </p:nvPr>
        </p:nvSpPr>
        <p:spPr>
          <a:xfrm>
            <a:off x="677334" y="1930400"/>
            <a:ext cx="8596668" cy="4317999"/>
          </a:xfrm>
          <a:prstGeom prst="rect">
            <a:avLst/>
          </a:prstGeom>
        </p:spPr>
        <p:txBody>
          <a:bodyPr spcFirstLastPara="1" vert="horz" lIns="91440" tIns="45720" rIns="91440" bIns="45720" rtlCol="0" anchor="t" anchorCtr="0">
            <a:normAutofit/>
          </a:bodyPr>
          <a:lstStyle/>
          <a:p>
            <a:pPr>
              <a:spcAft>
                <a:spcPts val="600"/>
              </a:spcAft>
            </a:pPr>
            <a:r>
              <a:rPr lang="en-GB" dirty="0"/>
              <a:t>Overview of the Public Library Accessibility Resource Centre (PLARC) Project.</a:t>
            </a:r>
            <a:endParaRPr lang="en-GB" i="1" dirty="0"/>
          </a:p>
          <a:p>
            <a:pPr>
              <a:spcAft>
                <a:spcPts val="600"/>
              </a:spcAft>
            </a:pPr>
            <a:r>
              <a:rPr lang="en-CA" dirty="0">
                <a:cs typeface="Arial"/>
              </a:rPr>
              <a:t>User Perspective and Demonstrations.</a:t>
            </a:r>
          </a:p>
          <a:p>
            <a:pPr>
              <a:spcAft>
                <a:spcPts val="600"/>
              </a:spcAft>
            </a:pPr>
            <a:r>
              <a:rPr lang="en-CA" dirty="0">
                <a:cs typeface="Arial"/>
              </a:rPr>
              <a:t>Licensing Approaches to Accessibility.</a:t>
            </a:r>
          </a:p>
          <a:p>
            <a:pPr>
              <a:spcAft>
                <a:spcPts val="600"/>
              </a:spcAft>
            </a:pPr>
            <a:r>
              <a:rPr lang="en-CA" dirty="0">
                <a:cs typeface="Arial"/>
              </a:rPr>
              <a:t>Questions.</a:t>
            </a:r>
            <a:endParaRPr lang="en-CA" b="0" i="0" u="none" strike="noStrike" dirty="0">
              <a:effectLst/>
              <a:cs typeface="Arial"/>
            </a:endParaRPr>
          </a:p>
        </p:txBody>
      </p:sp>
      <p:sp>
        <p:nvSpPr>
          <p:cNvPr id="2" name="Slide Number Placeholder 1">
            <a:extLst>
              <a:ext uri="{FF2B5EF4-FFF2-40B4-BE49-F238E27FC236}">
                <a16:creationId xmlns:a16="http://schemas.microsoft.com/office/drawing/2014/main" id="{31B438B4-1767-1A38-9937-CBC093EA49B0}"/>
              </a:ext>
            </a:extLst>
          </p:cNvPr>
          <p:cNvSpPr>
            <a:spLocks noGrp="1"/>
          </p:cNvSpPr>
          <p:nvPr>
            <p:ph type="sldNum" sz="quarter" idx="12"/>
          </p:nvPr>
        </p:nvSpPr>
        <p:spPr/>
        <p:txBody>
          <a:bodyPr>
            <a:noAutofit/>
          </a:bodyPr>
          <a:lstStyle/>
          <a:p>
            <a:pPr>
              <a:spcAft>
                <a:spcPts val="600"/>
              </a:spcAft>
            </a:pPr>
            <a:fld id="{DB84AA0B-5E1A-4A42-8BE0-1E5BFB2F3686}" type="slidenum">
              <a:rPr lang="en-CA" sz="2000"/>
              <a:pPr>
                <a:spcAft>
                  <a:spcPts val="600"/>
                </a:spcAft>
              </a:pPr>
              <a:t>4</a:t>
            </a:fld>
            <a:endParaRPr lang="en-CA" sz="2000"/>
          </a:p>
        </p:txBody>
      </p:sp>
    </p:spTree>
    <p:extLst>
      <p:ext uri="{BB962C8B-B14F-4D97-AF65-F5344CB8AC3E}">
        <p14:creationId xmlns:p14="http://schemas.microsoft.com/office/powerpoint/2010/main" val="1352255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77334" y="311903"/>
            <a:ext cx="8709734" cy="2558619"/>
          </a:xfrm>
          <a:prstGeom prst="rect">
            <a:avLst/>
          </a:prstGeom>
        </p:spPr>
        <p:txBody>
          <a:bodyPr spcFirstLastPara="1" vert="horz" lIns="91440" tIns="45720" rIns="91440" bIns="45720" rtlCol="0" anchorCtr="0">
            <a:noAutofit/>
          </a:bodyPr>
          <a:lstStyle/>
          <a:p>
            <a:pPr>
              <a:spcBef>
                <a:spcPct val="0"/>
              </a:spcBef>
            </a:pPr>
            <a:r>
              <a:rPr lang="en-US" sz="5400" b="1" kern="1200" dirty="0">
                <a:latin typeface="+mj-lt"/>
                <a:ea typeface="+mj-ea"/>
                <a:cs typeface="+mj-cs"/>
              </a:rPr>
              <a:t>Public Library Accessibility Resource Centre (PLARC) Project</a:t>
            </a:r>
          </a:p>
        </p:txBody>
      </p:sp>
      <p:sp>
        <p:nvSpPr>
          <p:cNvPr id="55" name="Google Shape;55;p13"/>
          <p:cNvSpPr txBox="1">
            <a:spLocks noGrp="1"/>
          </p:cNvSpPr>
          <p:nvPr>
            <p:ph idx="1"/>
          </p:nvPr>
        </p:nvSpPr>
        <p:spPr>
          <a:xfrm>
            <a:off x="677334" y="3003709"/>
            <a:ext cx="8596668" cy="3676858"/>
          </a:xfrm>
          <a:prstGeom prst="rect">
            <a:avLst/>
          </a:prstGeom>
        </p:spPr>
        <p:txBody>
          <a:bodyPr spcFirstLastPara="1" vert="horz" lIns="91440" tIns="45720" rIns="91440" bIns="45720" rtlCol="0" anchor="t" anchorCtr="0">
            <a:noAutofit/>
          </a:bodyPr>
          <a:lstStyle/>
          <a:p>
            <a:pPr>
              <a:spcAft>
                <a:spcPts val="600"/>
              </a:spcAft>
            </a:pPr>
            <a:r>
              <a:rPr lang="en-CA" sz="2800" dirty="0"/>
              <a:t>This collaborative project is funded by the Government of Canada, co-led by </a:t>
            </a:r>
            <a:r>
              <a:rPr lang="en-GB" sz="2800" dirty="0"/>
              <a:t>NNELS and CELA </a:t>
            </a:r>
            <a:r>
              <a:rPr lang="en-CA" sz="2800" dirty="0"/>
              <a:t>in partnership with </a:t>
            </a:r>
            <a:r>
              <a:rPr lang="en-CA" sz="2800" dirty="0" err="1"/>
              <a:t>eBOUND</a:t>
            </a:r>
            <a:r>
              <a:rPr lang="en-CA" sz="2800" dirty="0"/>
              <a:t>.</a:t>
            </a:r>
          </a:p>
          <a:p>
            <a:pPr>
              <a:spcAft>
                <a:spcPts val="600"/>
              </a:spcAft>
            </a:pPr>
            <a:r>
              <a:rPr lang="en-CA" sz="2800" dirty="0">
                <a:ea typeface="+mn-lt"/>
                <a:cs typeface="+mn-lt"/>
              </a:rPr>
              <a:t>The goal of the project is to create a consolidated resource centre focused on the education and training of library staff across the country on the importance of accessibility. </a:t>
            </a:r>
            <a:endParaRPr lang="en-US" sz="2800" dirty="0">
              <a:ea typeface="+mn-lt"/>
              <a:cs typeface="+mn-lt"/>
            </a:endParaRPr>
          </a:p>
        </p:txBody>
      </p:sp>
      <p:sp>
        <p:nvSpPr>
          <p:cNvPr id="2" name="Slide Number Placeholder 1">
            <a:extLst>
              <a:ext uri="{FF2B5EF4-FFF2-40B4-BE49-F238E27FC236}">
                <a16:creationId xmlns:a16="http://schemas.microsoft.com/office/drawing/2014/main" id="{4CE66DFC-2911-0D5E-9248-B2D879ACE685}"/>
              </a:ext>
            </a:extLst>
          </p:cNvPr>
          <p:cNvSpPr>
            <a:spLocks noGrp="1"/>
          </p:cNvSpPr>
          <p:nvPr>
            <p:ph type="sldNum" sz="quarter" idx="12"/>
          </p:nvPr>
        </p:nvSpPr>
        <p:spPr/>
        <p:txBody>
          <a:bodyPr>
            <a:noAutofit/>
          </a:bodyPr>
          <a:lstStyle/>
          <a:p>
            <a:pPr>
              <a:spcAft>
                <a:spcPts val="600"/>
              </a:spcAft>
            </a:pPr>
            <a:fld id="{DB84AA0B-5E1A-4A42-8BE0-1E5BFB2F3686}" type="slidenum">
              <a:rPr lang="en-CA" sz="2000" smtClean="0"/>
              <a:pPr>
                <a:spcAft>
                  <a:spcPts val="600"/>
                </a:spcAft>
              </a:pPr>
              <a:t>5</a:t>
            </a:fld>
            <a:endParaRPr lang="en-CA" sz="2000"/>
          </a:p>
        </p:txBody>
      </p:sp>
    </p:spTree>
    <p:extLst>
      <p:ext uri="{BB962C8B-B14F-4D97-AF65-F5344CB8AC3E}">
        <p14:creationId xmlns:p14="http://schemas.microsoft.com/office/powerpoint/2010/main" val="2051092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AFFF-F2E0-4310-8D06-09CE3A6BBCCF}"/>
              </a:ext>
            </a:extLst>
          </p:cNvPr>
          <p:cNvSpPr>
            <a:spLocks noGrp="1"/>
          </p:cNvSpPr>
          <p:nvPr>
            <p:ph type="title"/>
          </p:nvPr>
        </p:nvSpPr>
        <p:spPr>
          <a:xfrm>
            <a:off x="502692" y="427038"/>
            <a:ext cx="9654292" cy="1320800"/>
          </a:xfrm>
        </p:spPr>
        <p:txBody>
          <a:bodyPr>
            <a:noAutofit/>
          </a:bodyPr>
          <a:lstStyle/>
          <a:p>
            <a:r>
              <a:rPr lang="en-US" sz="6400" b="1" kern="1200" dirty="0">
                <a:latin typeface="+mj-lt"/>
                <a:ea typeface="+mj-ea"/>
                <a:cs typeface="+mj-cs"/>
              </a:rPr>
              <a:t>Background in Canada</a:t>
            </a:r>
            <a:endParaRPr lang="en-CA" sz="6400" b="1" dirty="0"/>
          </a:p>
        </p:txBody>
      </p:sp>
      <p:sp>
        <p:nvSpPr>
          <p:cNvPr id="3" name="Content Placeholder 2">
            <a:extLst>
              <a:ext uri="{FF2B5EF4-FFF2-40B4-BE49-F238E27FC236}">
                <a16:creationId xmlns:a16="http://schemas.microsoft.com/office/drawing/2014/main" id="{1B3A7E2C-DC79-448B-8E17-02B5C501E4AF}"/>
              </a:ext>
            </a:extLst>
          </p:cNvPr>
          <p:cNvSpPr>
            <a:spLocks noGrp="1"/>
          </p:cNvSpPr>
          <p:nvPr>
            <p:ph idx="1"/>
          </p:nvPr>
        </p:nvSpPr>
        <p:spPr>
          <a:xfrm>
            <a:off x="618439" y="1743275"/>
            <a:ext cx="9060802" cy="4327125"/>
          </a:xfrm>
        </p:spPr>
        <p:txBody>
          <a:bodyPr>
            <a:noAutofit/>
          </a:bodyPr>
          <a:lstStyle/>
          <a:p>
            <a:pPr>
              <a:lnSpc>
                <a:spcPct val="110000"/>
              </a:lnSpc>
              <a:spcAft>
                <a:spcPts val="600"/>
              </a:spcAft>
            </a:pPr>
            <a:r>
              <a:rPr lang="en-CA" sz="2600" dirty="0"/>
              <a:t>Department of Canadian Heritage Accessible Books Funding: 22.8 Million over 5 years (2019-24).</a:t>
            </a:r>
          </a:p>
          <a:p>
            <a:pPr lvl="1">
              <a:lnSpc>
                <a:spcPct val="110000"/>
              </a:lnSpc>
              <a:spcAft>
                <a:spcPts val="600"/>
              </a:spcAft>
            </a:pPr>
            <a:r>
              <a:rPr lang="en-CA" sz="2600" dirty="0"/>
              <a:t>Administered through the Canada Book Fund.</a:t>
            </a:r>
          </a:p>
          <a:p>
            <a:pPr lvl="1">
              <a:lnSpc>
                <a:spcPct val="110000"/>
              </a:lnSpc>
              <a:spcAft>
                <a:spcPts val="600"/>
              </a:spcAft>
            </a:pPr>
            <a:r>
              <a:rPr lang="en-CA" sz="2600" dirty="0"/>
              <a:t>Support the production and distribution of accessible digital books by Canadian independent publishers.</a:t>
            </a:r>
          </a:p>
          <a:p>
            <a:pPr lvl="1">
              <a:lnSpc>
                <a:spcPct val="110000"/>
              </a:lnSpc>
              <a:spcAft>
                <a:spcPts val="600"/>
              </a:spcAft>
            </a:pPr>
            <a:r>
              <a:rPr lang="en-CA" sz="2600" dirty="0"/>
              <a:t>This funding is what is supporting PLARC, and to encourage born-accessible paradigm within public libraries and to build accessibility into all aspects of service.</a:t>
            </a:r>
          </a:p>
        </p:txBody>
      </p:sp>
      <p:sp>
        <p:nvSpPr>
          <p:cNvPr id="4" name="Slide Number Placeholder 3">
            <a:extLst>
              <a:ext uri="{FF2B5EF4-FFF2-40B4-BE49-F238E27FC236}">
                <a16:creationId xmlns:a16="http://schemas.microsoft.com/office/drawing/2014/main" id="{7A4541CB-E2F4-E4F8-1ADC-7C6BB4E39FD4}"/>
              </a:ext>
            </a:extLst>
          </p:cNvPr>
          <p:cNvSpPr>
            <a:spLocks noGrp="1"/>
          </p:cNvSpPr>
          <p:nvPr>
            <p:ph type="sldNum" sz="quarter" idx="12"/>
          </p:nvPr>
        </p:nvSpPr>
        <p:spPr>
          <a:xfrm>
            <a:off x="8551959" y="6065837"/>
            <a:ext cx="683339" cy="365125"/>
          </a:xfrm>
        </p:spPr>
        <p:txBody>
          <a:bodyPr>
            <a:noAutofit/>
          </a:bodyPr>
          <a:lstStyle/>
          <a:p>
            <a:pPr>
              <a:spcAft>
                <a:spcPts val="600"/>
              </a:spcAft>
            </a:pPr>
            <a:fld id="{DB84AA0B-5E1A-4A42-8BE0-1E5BFB2F3686}" type="slidenum">
              <a:rPr lang="en-CA" sz="2000"/>
              <a:pPr>
                <a:spcAft>
                  <a:spcPts val="600"/>
                </a:spcAft>
              </a:pPr>
              <a:t>6</a:t>
            </a:fld>
            <a:endParaRPr lang="en-CA" sz="2000"/>
          </a:p>
        </p:txBody>
      </p:sp>
    </p:spTree>
    <p:extLst>
      <p:ext uri="{BB962C8B-B14F-4D97-AF65-F5344CB8AC3E}">
        <p14:creationId xmlns:p14="http://schemas.microsoft.com/office/powerpoint/2010/main" val="1445535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57410" y="574874"/>
            <a:ext cx="10272318" cy="1810872"/>
          </a:xfrm>
          <a:prstGeom prst="rect">
            <a:avLst/>
          </a:prstGeom>
        </p:spPr>
        <p:txBody>
          <a:bodyPr spcFirstLastPara="1" vert="horz" lIns="91440" tIns="45720" rIns="91440" bIns="45720" rtlCol="0" anchorCtr="0">
            <a:noAutofit/>
          </a:bodyPr>
          <a:lstStyle/>
          <a:p>
            <a:pPr>
              <a:spcBef>
                <a:spcPct val="0"/>
              </a:spcBef>
              <a:buClr>
                <a:schemeClr val="dk1"/>
              </a:buClr>
              <a:buSzPts val="1100"/>
            </a:pPr>
            <a:r>
              <a:rPr lang="en-US" sz="5400" b="1" kern="1200" dirty="0">
                <a:latin typeface="+mj-lt"/>
                <a:ea typeface="+mj-ea"/>
                <a:cs typeface="+mj-cs"/>
              </a:rPr>
              <a:t>Accessibility in Mainstream Public Library Services</a:t>
            </a:r>
          </a:p>
        </p:txBody>
      </p:sp>
      <p:sp>
        <p:nvSpPr>
          <p:cNvPr id="61" name="Google Shape;61;p14"/>
          <p:cNvSpPr txBox="1">
            <a:spLocks noGrp="1"/>
          </p:cNvSpPr>
          <p:nvPr>
            <p:ph idx="1"/>
          </p:nvPr>
        </p:nvSpPr>
        <p:spPr>
          <a:xfrm>
            <a:off x="353237" y="2349306"/>
            <a:ext cx="9774609" cy="4245898"/>
          </a:xfrm>
          <a:prstGeom prst="rect">
            <a:avLst/>
          </a:prstGeom>
        </p:spPr>
        <p:txBody>
          <a:bodyPr spcFirstLastPara="1" vert="horz" lIns="91440" tIns="45720" rIns="91440" bIns="45720" rtlCol="0" anchor="t" anchorCtr="0">
            <a:noAutofit/>
          </a:bodyPr>
          <a:lstStyle/>
          <a:p>
            <a:pPr>
              <a:lnSpc>
                <a:spcPct val="110000"/>
              </a:lnSpc>
              <a:spcAft>
                <a:spcPts val="600"/>
              </a:spcAft>
            </a:pPr>
            <a:r>
              <a:rPr lang="en-US" sz="2800" dirty="0"/>
              <a:t>No one-size fits all solution (rural/urban, large/small etc.).</a:t>
            </a:r>
            <a:endParaRPr lang="en-US" sz="2800" dirty="0">
              <a:cs typeface="Arial"/>
            </a:endParaRPr>
          </a:p>
          <a:p>
            <a:pPr>
              <a:lnSpc>
                <a:spcPct val="110000"/>
              </a:lnSpc>
              <a:spcAft>
                <a:spcPts val="600"/>
              </a:spcAft>
            </a:pPr>
            <a:r>
              <a:rPr lang="en-US" sz="2800" dirty="0"/>
              <a:t>Historically, accessibility has been done as part of a separate service or organization (homebound services, CELA and NNELS).</a:t>
            </a:r>
            <a:endParaRPr lang="en-US" sz="2800" dirty="0">
              <a:cs typeface="Arial"/>
            </a:endParaRPr>
          </a:p>
          <a:p>
            <a:pPr>
              <a:lnSpc>
                <a:spcPct val="110000"/>
              </a:lnSpc>
              <a:spcAft>
                <a:spcPts val="600"/>
              </a:spcAft>
            </a:pPr>
            <a:r>
              <a:rPr lang="en-US" sz="2800" dirty="0">
                <a:ea typeface="+mn-lt"/>
                <a:cs typeface="+mn-lt"/>
              </a:rPr>
              <a:t>Challenge is to envision new ways to provide inclusive, mainstream service for people with disabilities that has accessibility built into it.</a:t>
            </a:r>
            <a:endParaRPr lang="en-US" sz="2800" dirty="0">
              <a:cs typeface="Arial"/>
            </a:endParaRPr>
          </a:p>
          <a:p>
            <a:pPr>
              <a:lnSpc>
                <a:spcPct val="110000"/>
              </a:lnSpc>
              <a:spcAft>
                <a:spcPts val="600"/>
              </a:spcAft>
            </a:pPr>
            <a:endParaRPr lang="en-US" sz="2600" dirty="0">
              <a:cs typeface="Arial"/>
            </a:endParaRPr>
          </a:p>
        </p:txBody>
      </p:sp>
      <p:sp>
        <p:nvSpPr>
          <p:cNvPr id="2" name="Slide Number Placeholder 1">
            <a:extLst>
              <a:ext uri="{FF2B5EF4-FFF2-40B4-BE49-F238E27FC236}">
                <a16:creationId xmlns:a16="http://schemas.microsoft.com/office/drawing/2014/main" id="{446DDE2C-5103-00F5-2EEB-F481490E260F}"/>
              </a:ext>
            </a:extLst>
          </p:cNvPr>
          <p:cNvSpPr>
            <a:spLocks noGrp="1"/>
          </p:cNvSpPr>
          <p:nvPr>
            <p:ph type="sldNum" sz="quarter" idx="12"/>
          </p:nvPr>
        </p:nvSpPr>
        <p:spPr/>
        <p:txBody>
          <a:bodyPr>
            <a:noAutofit/>
          </a:bodyPr>
          <a:lstStyle/>
          <a:p>
            <a:pPr>
              <a:spcAft>
                <a:spcPts val="600"/>
              </a:spcAft>
            </a:pPr>
            <a:fld id="{DB84AA0B-5E1A-4A42-8BE0-1E5BFB2F3686}" type="slidenum">
              <a:rPr lang="en-CA" sz="2000" smtClean="0"/>
              <a:pPr>
                <a:spcAft>
                  <a:spcPts val="600"/>
                </a:spcAft>
              </a:pPr>
              <a:t>7</a:t>
            </a:fld>
            <a:endParaRPr lang="en-CA" sz="2000"/>
          </a:p>
        </p:txBody>
      </p:sp>
    </p:spTree>
    <p:extLst>
      <p:ext uri="{BB962C8B-B14F-4D97-AF65-F5344CB8AC3E}">
        <p14:creationId xmlns:p14="http://schemas.microsoft.com/office/powerpoint/2010/main" val="4283099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34F2-0FE5-4FB9-BD16-7502E1E1586E}"/>
              </a:ext>
            </a:extLst>
          </p:cNvPr>
          <p:cNvSpPr>
            <a:spLocks noGrp="1"/>
          </p:cNvSpPr>
          <p:nvPr>
            <p:ph type="title"/>
          </p:nvPr>
        </p:nvSpPr>
        <p:spPr>
          <a:xfrm>
            <a:off x="677334" y="609600"/>
            <a:ext cx="9716732" cy="1320800"/>
          </a:xfrm>
        </p:spPr>
        <p:txBody>
          <a:bodyPr vert="horz" lIns="91440" tIns="45720" rIns="91440" bIns="45720" rtlCol="0">
            <a:noAutofit/>
          </a:bodyPr>
          <a:lstStyle/>
          <a:p>
            <a:r>
              <a:rPr lang="en-US" sz="6000" dirty="0"/>
              <a:t>Statistics</a:t>
            </a:r>
            <a:r>
              <a:rPr lang="en-US" sz="6000" b="1" dirty="0"/>
              <a:t> </a:t>
            </a:r>
            <a:r>
              <a:rPr lang="en-US" sz="6000" dirty="0"/>
              <a:t>on </a:t>
            </a:r>
            <a:r>
              <a:rPr lang="en-US" sz="6000" b="1" dirty="0"/>
              <a:t>Disabilities</a:t>
            </a:r>
            <a:endParaRPr lang="en-US" sz="6000" b="1" kern="1200" dirty="0">
              <a:latin typeface="+mj-lt"/>
              <a:ea typeface="+mj-ea"/>
              <a:cs typeface="+mj-cs"/>
            </a:endParaRPr>
          </a:p>
        </p:txBody>
      </p:sp>
      <p:sp>
        <p:nvSpPr>
          <p:cNvPr id="3" name="Text Placeholder 2">
            <a:extLst>
              <a:ext uri="{FF2B5EF4-FFF2-40B4-BE49-F238E27FC236}">
                <a16:creationId xmlns:a16="http://schemas.microsoft.com/office/drawing/2014/main" id="{45FD8E77-8E9C-40B1-BEF2-6CE83F5E157F}"/>
              </a:ext>
            </a:extLst>
          </p:cNvPr>
          <p:cNvSpPr>
            <a:spLocks noGrp="1"/>
          </p:cNvSpPr>
          <p:nvPr>
            <p:ph idx="1"/>
          </p:nvPr>
        </p:nvSpPr>
        <p:spPr>
          <a:xfrm>
            <a:off x="677334" y="1930400"/>
            <a:ext cx="8596668" cy="4476087"/>
          </a:xfrm>
        </p:spPr>
        <p:txBody>
          <a:bodyPr vert="horz" lIns="91440" tIns="45720" rIns="91440" bIns="45720" rtlCol="0" anchor="t">
            <a:normAutofit/>
          </a:bodyPr>
          <a:lstStyle/>
          <a:p>
            <a:pPr marL="837565" indent="-457200">
              <a:lnSpc>
                <a:spcPct val="120000"/>
              </a:lnSpc>
              <a:spcAft>
                <a:spcPts val="600"/>
              </a:spcAft>
            </a:pPr>
            <a:r>
              <a:rPr lang="en-GB" dirty="0"/>
              <a:t>27% of Canadians aged 15 years and older, or 8.0 million people, have one or more disabilities -</a:t>
            </a:r>
            <a:r>
              <a:rPr lang="en-GB" dirty="0">
                <a:solidFill>
                  <a:srgbClr val="404040"/>
                </a:solidFill>
              </a:rPr>
              <a:t> </a:t>
            </a:r>
            <a:r>
              <a:rPr lang="en-GB" dirty="0">
                <a:solidFill>
                  <a:srgbClr val="333333"/>
                </a:solidFill>
              </a:rPr>
              <a:t>2022</a:t>
            </a:r>
            <a:r>
              <a:rPr lang="en-GB" dirty="0">
                <a:solidFill>
                  <a:srgbClr val="333333"/>
                </a:solidFill>
                <a:ea typeface="+mn-lt"/>
                <a:cs typeface="+mn-lt"/>
              </a:rPr>
              <a:t> Canadian Survey on Disability.</a:t>
            </a:r>
          </a:p>
          <a:p>
            <a:pPr marL="837565" indent="-457200">
              <a:lnSpc>
                <a:spcPct val="120000"/>
              </a:lnSpc>
              <a:spcAft>
                <a:spcPts val="600"/>
              </a:spcAft>
            </a:pPr>
            <a:r>
              <a:rPr lang="en-GB" dirty="0">
                <a:solidFill>
                  <a:srgbClr val="333333"/>
                </a:solidFill>
                <a:cs typeface="Arial"/>
              </a:rPr>
              <a:t>5.2 million Canadians have difficulty reading print material - Print Material Accessibility in Canada, 2023.</a:t>
            </a:r>
          </a:p>
          <a:p>
            <a:pPr marL="837565" indent="-457200">
              <a:lnSpc>
                <a:spcPct val="120000"/>
              </a:lnSpc>
              <a:spcAft>
                <a:spcPts val="600"/>
              </a:spcAft>
            </a:pPr>
            <a:endParaRPr lang="en-GB" sz="2800" dirty="0">
              <a:solidFill>
                <a:srgbClr val="333333"/>
              </a:solidFill>
              <a:cs typeface="Arial"/>
            </a:endParaRPr>
          </a:p>
        </p:txBody>
      </p:sp>
      <p:sp>
        <p:nvSpPr>
          <p:cNvPr id="4" name="Slide Number Placeholder 3">
            <a:extLst>
              <a:ext uri="{FF2B5EF4-FFF2-40B4-BE49-F238E27FC236}">
                <a16:creationId xmlns:a16="http://schemas.microsoft.com/office/drawing/2014/main" id="{76A932FB-45C3-4146-87BC-1C07A7F1DCCF}"/>
              </a:ext>
            </a:extLst>
          </p:cNvPr>
          <p:cNvSpPr>
            <a:spLocks noGrp="1"/>
          </p:cNvSpPr>
          <p:nvPr>
            <p:ph type="sldNum" sz="quarter" idx="12"/>
          </p:nvPr>
        </p:nvSpPr>
        <p:spPr/>
        <p:txBody>
          <a:bodyPr>
            <a:noAutofit/>
          </a:bodyPr>
          <a:lstStyle/>
          <a:p>
            <a:pPr>
              <a:spcAft>
                <a:spcPts val="600"/>
              </a:spcAft>
            </a:pPr>
            <a:fld id="{DB84AA0B-5E1A-4A42-8BE0-1E5BFB2F3686}" type="slidenum">
              <a:rPr lang="en-CA" sz="2000"/>
              <a:pPr>
                <a:spcAft>
                  <a:spcPts val="600"/>
                </a:spcAft>
              </a:pPr>
              <a:t>8</a:t>
            </a:fld>
            <a:endParaRPr lang="en-CA" sz="2000"/>
          </a:p>
        </p:txBody>
      </p:sp>
    </p:spTree>
    <p:extLst>
      <p:ext uri="{BB962C8B-B14F-4D97-AF65-F5344CB8AC3E}">
        <p14:creationId xmlns:p14="http://schemas.microsoft.com/office/powerpoint/2010/main" val="802745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34F2-0FE5-4FB9-BD16-7502E1E1586E}"/>
              </a:ext>
            </a:extLst>
          </p:cNvPr>
          <p:cNvSpPr>
            <a:spLocks noGrp="1"/>
          </p:cNvSpPr>
          <p:nvPr>
            <p:ph type="title"/>
          </p:nvPr>
        </p:nvSpPr>
        <p:spPr>
          <a:xfrm>
            <a:off x="677333" y="609600"/>
            <a:ext cx="9291420" cy="1273630"/>
          </a:xfrm>
        </p:spPr>
        <p:txBody>
          <a:bodyPr vert="horz" lIns="91440" tIns="45720" rIns="91440" bIns="45720" rtlCol="0">
            <a:normAutofit/>
          </a:bodyPr>
          <a:lstStyle/>
          <a:p>
            <a:r>
              <a:rPr lang="en-US" dirty="0"/>
              <a:t>Diverse</a:t>
            </a:r>
            <a:r>
              <a:rPr lang="en-US" b="1" dirty="0"/>
              <a:t> Disabilities</a:t>
            </a:r>
            <a:endParaRPr lang="en-US" b="1" kern="1200" dirty="0">
              <a:latin typeface="+mj-lt"/>
              <a:ea typeface="+mj-ea"/>
              <a:cs typeface="+mj-cs"/>
            </a:endParaRPr>
          </a:p>
        </p:txBody>
      </p:sp>
      <p:sp>
        <p:nvSpPr>
          <p:cNvPr id="3" name="Text Placeholder 2">
            <a:extLst>
              <a:ext uri="{FF2B5EF4-FFF2-40B4-BE49-F238E27FC236}">
                <a16:creationId xmlns:a16="http://schemas.microsoft.com/office/drawing/2014/main" id="{45FD8E77-8E9C-40B1-BEF2-6CE83F5E157F}"/>
              </a:ext>
            </a:extLst>
          </p:cNvPr>
          <p:cNvSpPr>
            <a:spLocks noGrp="1"/>
          </p:cNvSpPr>
          <p:nvPr>
            <p:ph idx="1"/>
          </p:nvPr>
        </p:nvSpPr>
        <p:spPr>
          <a:xfrm>
            <a:off x="480564" y="1768581"/>
            <a:ext cx="10510619" cy="4875287"/>
          </a:xfrm>
        </p:spPr>
        <p:txBody>
          <a:bodyPr vert="horz" lIns="91440" tIns="45720" rIns="91440" bIns="45720" numCol="1" rtlCol="0" anchor="t">
            <a:normAutofit fontScale="25000" lnSpcReduction="20000"/>
          </a:bodyPr>
          <a:lstStyle/>
          <a:p>
            <a:pPr marL="837565" indent="-457200">
              <a:lnSpc>
                <a:spcPct val="110000"/>
              </a:lnSpc>
              <a:spcAft>
                <a:spcPts val="600"/>
              </a:spcAft>
            </a:pPr>
            <a:r>
              <a:rPr lang="en-GB" sz="12000" dirty="0"/>
              <a:t>Cognitive/Learning/Speech.</a:t>
            </a:r>
            <a:endParaRPr lang="en-GB" sz="12000" dirty="0">
              <a:cs typeface="Arial"/>
            </a:endParaRPr>
          </a:p>
          <a:p>
            <a:pPr marL="837565" indent="-457200">
              <a:lnSpc>
                <a:spcPct val="110000"/>
              </a:lnSpc>
              <a:spcAft>
                <a:spcPts val="600"/>
              </a:spcAft>
            </a:pPr>
            <a:r>
              <a:rPr lang="en-GB" sz="12000" dirty="0"/>
              <a:t>Physical/Mobility.</a:t>
            </a:r>
            <a:endParaRPr lang="en-GB" sz="12000" dirty="0">
              <a:cs typeface="Arial"/>
            </a:endParaRPr>
          </a:p>
          <a:p>
            <a:pPr marL="837565" indent="-457200">
              <a:lnSpc>
                <a:spcPct val="110000"/>
              </a:lnSpc>
              <a:spcAft>
                <a:spcPts val="600"/>
              </a:spcAft>
            </a:pPr>
            <a:r>
              <a:rPr lang="en-GB" sz="12000" dirty="0"/>
              <a:t>Blindness/Low Vision.</a:t>
            </a:r>
            <a:endParaRPr lang="en-GB" sz="12000" dirty="0">
              <a:cs typeface="Arial"/>
            </a:endParaRPr>
          </a:p>
          <a:p>
            <a:pPr marL="837565" indent="-457200">
              <a:lnSpc>
                <a:spcPct val="110000"/>
              </a:lnSpc>
              <a:spcAft>
                <a:spcPts val="600"/>
              </a:spcAft>
            </a:pPr>
            <a:r>
              <a:rPr lang="en-GB" sz="12000" dirty="0">
                <a:cs typeface="Arial"/>
              </a:rPr>
              <a:t>Intellectual.</a:t>
            </a:r>
            <a:endParaRPr lang="en-GB" sz="12000" dirty="0"/>
          </a:p>
          <a:p>
            <a:pPr marL="837565" indent="-457200">
              <a:lnSpc>
                <a:spcPct val="110000"/>
              </a:lnSpc>
              <a:spcAft>
                <a:spcPts val="600"/>
              </a:spcAft>
            </a:pPr>
            <a:r>
              <a:rPr lang="en-GB" sz="12000" dirty="0"/>
              <a:t>Hearing.</a:t>
            </a:r>
            <a:endParaRPr lang="en-US" sz="12000" dirty="0"/>
          </a:p>
          <a:p>
            <a:pPr marL="837565" indent="-457200">
              <a:lnSpc>
                <a:spcPct val="110000"/>
              </a:lnSpc>
              <a:spcAft>
                <a:spcPts val="600"/>
              </a:spcAft>
            </a:pPr>
            <a:r>
              <a:rPr lang="en-GB" sz="12000" dirty="0">
                <a:cs typeface="Arial"/>
              </a:rPr>
              <a:t>Mental Health.</a:t>
            </a:r>
          </a:p>
          <a:p>
            <a:pPr marL="837565" indent="-457200">
              <a:lnSpc>
                <a:spcPct val="110000"/>
              </a:lnSpc>
              <a:spcAft>
                <a:spcPts val="600"/>
              </a:spcAft>
            </a:pPr>
            <a:r>
              <a:rPr lang="en-GB" sz="12000" dirty="0">
                <a:cs typeface="Arial"/>
              </a:rPr>
              <a:t>Invisible.</a:t>
            </a:r>
          </a:p>
          <a:p>
            <a:pPr marL="780415" lvl="1" indent="0">
              <a:lnSpc>
                <a:spcPct val="110000"/>
              </a:lnSpc>
              <a:spcAft>
                <a:spcPts val="600"/>
              </a:spcAft>
              <a:buNone/>
            </a:pPr>
            <a:endParaRPr lang="en-GB" sz="2600" dirty="0">
              <a:cs typeface="Arial"/>
            </a:endParaRPr>
          </a:p>
        </p:txBody>
      </p:sp>
      <p:sp>
        <p:nvSpPr>
          <p:cNvPr id="4" name="Slide Number Placeholder 3">
            <a:extLst>
              <a:ext uri="{FF2B5EF4-FFF2-40B4-BE49-F238E27FC236}">
                <a16:creationId xmlns:a16="http://schemas.microsoft.com/office/drawing/2014/main" id="{76A932FB-45C3-4146-87BC-1C07A7F1DCCF}"/>
              </a:ext>
            </a:extLst>
          </p:cNvPr>
          <p:cNvSpPr>
            <a:spLocks noGrp="1"/>
          </p:cNvSpPr>
          <p:nvPr>
            <p:ph type="sldNum" sz="quarter" idx="12"/>
          </p:nvPr>
        </p:nvSpPr>
        <p:spPr/>
        <p:txBody>
          <a:bodyPr>
            <a:noAutofit/>
          </a:bodyPr>
          <a:lstStyle/>
          <a:p>
            <a:pPr>
              <a:spcAft>
                <a:spcPts val="600"/>
              </a:spcAft>
            </a:pPr>
            <a:fld id="{DB84AA0B-5E1A-4A42-8BE0-1E5BFB2F3686}" type="slidenum">
              <a:rPr lang="en-CA" sz="2000"/>
              <a:pPr>
                <a:spcAft>
                  <a:spcPts val="600"/>
                </a:spcAft>
              </a:pPr>
              <a:t>9</a:t>
            </a:fld>
            <a:endParaRPr lang="en-CA" sz="2000"/>
          </a:p>
        </p:txBody>
      </p:sp>
    </p:spTree>
    <p:extLst>
      <p:ext uri="{BB962C8B-B14F-4D97-AF65-F5344CB8AC3E}">
        <p14:creationId xmlns:p14="http://schemas.microsoft.com/office/powerpoint/2010/main" val="743844604"/>
      </p:ext>
    </p:extLst>
  </p:cSld>
  <p:clrMapOvr>
    <a:masterClrMapping/>
  </p:clrMapOvr>
</p:sld>
</file>

<file path=ppt/theme/theme1.xml><?xml version="1.0" encoding="utf-8"?>
<a:theme xmlns:a="http://schemas.openxmlformats.org/drawingml/2006/main" name="Facet">
  <a:themeElements>
    <a:clrScheme name="PLARC">
      <a:dk1>
        <a:srgbClr val="000000"/>
      </a:dk1>
      <a:lt1>
        <a:srgbClr val="FFFFFF"/>
      </a:lt1>
      <a:dk2>
        <a:srgbClr val="000000"/>
      </a:dk2>
      <a:lt2>
        <a:srgbClr val="FFFFFF"/>
      </a:lt2>
      <a:accent1>
        <a:srgbClr val="D9790F"/>
      </a:accent1>
      <a:accent2>
        <a:srgbClr val="B23228"/>
      </a:accent2>
      <a:accent3>
        <a:srgbClr val="3464D0"/>
      </a:accent3>
      <a:accent4>
        <a:srgbClr val="E76618"/>
      </a:accent4>
      <a:accent5>
        <a:srgbClr val="C42F1A"/>
      </a:accent5>
      <a:accent6>
        <a:srgbClr val="86002D"/>
      </a:accent6>
      <a:hlink>
        <a:srgbClr val="E76618"/>
      </a:hlink>
      <a:folHlink>
        <a:srgbClr val="B2322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4001</TotalTime>
  <Words>2037</Words>
  <Application>Microsoft Macintosh PowerPoint</Application>
  <PresentationFormat>Widescreen</PresentationFormat>
  <Paragraphs>241</Paragraphs>
  <Slides>36</Slides>
  <Notes>33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Aptos</vt:lpstr>
      <vt:lpstr>Arial</vt:lpstr>
      <vt:lpstr>Calibri</vt:lpstr>
      <vt:lpstr>Helvetica Neue</vt:lpstr>
      <vt:lpstr>Times New Roman</vt:lpstr>
      <vt:lpstr>Wingdings 3</vt:lpstr>
      <vt:lpstr>Facet</vt:lpstr>
      <vt:lpstr>Committing to Accessibility in the Licensing of Digital Resources</vt:lpstr>
      <vt:lpstr>Land Acknowledgement</vt:lpstr>
      <vt:lpstr>Our Presenters</vt:lpstr>
      <vt:lpstr>Outline</vt:lpstr>
      <vt:lpstr>Public Library Accessibility Resource Centre (PLARC) Project</vt:lpstr>
      <vt:lpstr>Background in Canada</vt:lpstr>
      <vt:lpstr>Accessibility in Mainstream Public Library Services</vt:lpstr>
      <vt:lpstr>Statistics on Disabilities</vt:lpstr>
      <vt:lpstr>Diverse Disabilities</vt:lpstr>
      <vt:lpstr>PLARC Project: 2021</vt:lpstr>
      <vt:lpstr>PLARC Project: To Date</vt:lpstr>
      <vt:lpstr>PLARC Project: Resources</vt:lpstr>
      <vt:lpstr>Newest Resource</vt:lpstr>
      <vt:lpstr>5 Key Takeaways</vt:lpstr>
      <vt:lpstr>5 Key Takeaways (con’t)</vt:lpstr>
      <vt:lpstr>User Perspective &amp; Demonstrations</vt:lpstr>
      <vt:lpstr>Common Barriers 1</vt:lpstr>
      <vt:lpstr>Demo 1: Inaccessible Libby Platform</vt:lpstr>
      <vt:lpstr>Common Barriers 2</vt:lpstr>
      <vt:lpstr>Demo 2: Inaccessible Content Proquest</vt:lpstr>
      <vt:lpstr>Combined Barriers</vt:lpstr>
      <vt:lpstr>Demo 3: Hoopla Audiobook Player</vt:lpstr>
      <vt:lpstr>Determining Accessibility of Vendor Products</vt:lpstr>
      <vt:lpstr>Testing Approach 1/3</vt:lpstr>
      <vt:lpstr>Testing Approach 2/3</vt:lpstr>
      <vt:lpstr>Testing Approach 3/3</vt:lpstr>
      <vt:lpstr>Licensing Approaches to Accessibility </vt:lpstr>
      <vt:lpstr>Licensing Approaches to Accessibility:  Outline</vt:lpstr>
      <vt:lpstr>Processes For Engaging with Vendors  </vt:lpstr>
      <vt:lpstr>Request for Proposal (RFP)</vt:lpstr>
      <vt:lpstr>Informal Processes</vt:lpstr>
      <vt:lpstr>Informal Processes (con’t)</vt:lpstr>
      <vt:lpstr>Model License Agreements</vt:lpstr>
      <vt:lpstr>Advocacy </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Accessibility in Public Libraries in Canada</dc:title>
  <dc:creator>Riane Lapaire</dc:creator>
  <cp:lastModifiedBy>Megan Sellmer</cp:lastModifiedBy>
  <cp:revision>6</cp:revision>
  <dcterms:created xsi:type="dcterms:W3CDTF">2022-01-13T23:38:18Z</dcterms:created>
  <dcterms:modified xsi:type="dcterms:W3CDTF">2024-04-22T14:16:50Z</dcterms:modified>
</cp:coreProperties>
</file>